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7" r:id="rId20"/>
    <p:sldId id="275" r:id="rId21"/>
    <p:sldId id="276" r:id="rId22"/>
    <p:sldId id="278" r:id="rId23"/>
    <p:sldId id="279" r:id="rId24"/>
    <p:sldId id="280" r:id="rId25"/>
    <p:sldId id="282" r:id="rId26"/>
    <p:sldId id="281"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7" r:id="rId41"/>
    <p:sldId id="296" r:id="rId42"/>
    <p:sldId id="298" r:id="rId43"/>
    <p:sldId id="299" r:id="rId44"/>
    <p:sldId id="300" r:id="rId45"/>
    <p:sldId id="301" r:id="rId46"/>
    <p:sldId id="302" r:id="rId47"/>
    <p:sldId id="303"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27" d="100"/>
          <a:sy n="127" d="100"/>
        </p:scale>
        <p:origin x="-96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1918447"/>
            <a:ext cx="7583488" cy="1470025"/>
          </a:xfrm>
        </p:spPr>
        <p:txBody>
          <a:bodyPr anchor="b" anchorCtr="0"/>
          <a:lstStyle/>
          <a:p>
            <a:r>
              <a:rPr lang="en-US" smtClean="0"/>
              <a:t>Click to edit Master title style</a:t>
            </a:r>
            <a:endParaRPr/>
          </a:p>
        </p:txBody>
      </p:sp>
      <p:sp>
        <p:nvSpPr>
          <p:cNvPr id="3" name="Subtitle 2"/>
          <p:cNvSpPr>
            <a:spLocks noGrp="1"/>
          </p:cNvSpPr>
          <p:nvPr>
            <p:ph type="subTitle" idx="1"/>
          </p:nvPr>
        </p:nvSpPr>
        <p:spPr>
          <a:xfrm>
            <a:off x="779463" y="3478306"/>
            <a:ext cx="7583487" cy="1752600"/>
          </a:xfrm>
        </p:spPr>
        <p:txBody>
          <a:bodyPr>
            <a:normAutofit/>
          </a:bodyPr>
          <a:lstStyle>
            <a:lvl1pPr marL="0" indent="0" algn="ctr">
              <a:spcBef>
                <a:spcPts val="6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p:txBody>
          <a:bodyPr/>
          <a:lstStyle/>
          <a:p>
            <a:fld id="{8E36636D-D922-432D-A958-524484B5923D}" type="datetimeFigureOut">
              <a:rPr lang="en-US" smtClean="0"/>
              <a:pPr/>
              <a:t>5/1/14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Tree>
  </p:cSld>
  <p:clrMapOvr>
    <a:masterClrMapping/>
  </p:clrMapOvr>
  <p:transition xmlns:p14="http://schemas.microsoft.com/office/powerpoint/2010/main" spd="slow">
    <p:wheel spokes="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pic>
        <p:nvPicPr>
          <p:cNvPr id="9" name="Picture 8"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
        <p:nvSpPr>
          <p:cNvPr id="2" name="Title 1"/>
          <p:cNvSpPr>
            <a:spLocks noGrp="1"/>
          </p:cNvSpPr>
          <p:nvPr>
            <p:ph type="title"/>
          </p:nvPr>
        </p:nvSpPr>
        <p:spPr>
          <a:xfrm>
            <a:off x="301752" y="274320"/>
            <a:ext cx="3959352" cy="1691640"/>
          </a:xfrm>
        </p:spPr>
        <p:txBody>
          <a:bodyPr vert="horz" lIns="91440" tIns="45720" rIns="91440" bIns="45720" rtlCol="0" anchor="b" anchorCtr="0">
            <a:noAutofit/>
          </a:bodyPr>
          <a:lstStyle>
            <a:lvl1pPr marL="0" algn="ctr" defTabSz="914400" rtl="0" eaLnBrk="1" latinLnBrk="0" hangingPunct="1">
              <a:spcBef>
                <a:spcPct val="0"/>
              </a:spcBef>
              <a:buNone/>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64608" y="264907"/>
            <a:ext cx="3959352" cy="6328186"/>
          </a:xfrm>
          <a:solidFill>
            <a:schemeClr val="tx1">
              <a:lumMod val="50000"/>
            </a:schemeClr>
          </a:solidFill>
          <a:effectLst>
            <a:outerShdw blurRad="50800" dir="2700000" algn="tl" rotWithShape="0">
              <a:schemeClr val="tx1">
                <a:alpha val="40000"/>
              </a:scheme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301752" y="1970801"/>
            <a:ext cx="3959352" cy="3200400"/>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a:lnSpc>
                <a:spcPct val="110000"/>
              </a:lnSpc>
              <a:spcBef>
                <a:spcPts val="6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Font typeface="Calisto MT" pitchFamily="18" charset="0"/>
              <a:buNone/>
            </a:pPr>
            <a:r>
              <a:rPr lang="en-US" smtClean="0"/>
              <a:t>Click to edit Master text styles</a:t>
            </a:r>
          </a:p>
        </p:txBody>
      </p:sp>
      <p:sp>
        <p:nvSpPr>
          <p:cNvPr id="5" name="Date Placeholder 4"/>
          <p:cNvSpPr>
            <a:spLocks noGrp="1"/>
          </p:cNvSpPr>
          <p:nvPr>
            <p:ph type="dt" sz="half" idx="10"/>
          </p:nvPr>
        </p:nvSpPr>
        <p:spPr>
          <a:xfrm>
            <a:off x="2670048" y="6356350"/>
            <a:ext cx="162763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8E36636D-D922-432D-A958-524484B5923D}" type="datetimeFigureOut">
              <a:rPr lang="en-US" smtClean="0"/>
              <a:pPr/>
              <a:t>5/1/14</a:t>
            </a:fld>
            <a:endParaRPr lang="en-US"/>
          </a:p>
        </p:txBody>
      </p:sp>
      <p:sp>
        <p:nvSpPr>
          <p:cNvPr id="6" name="Footer Placeholder 5"/>
          <p:cNvSpPr>
            <a:spLocks noGrp="1"/>
          </p:cNvSpPr>
          <p:nvPr>
            <p:ph type="ftr" sz="quarter" idx="11"/>
          </p:nvPr>
        </p:nvSpPr>
        <p:spPr>
          <a:xfrm>
            <a:off x="242047" y="6356350"/>
            <a:ext cx="1892808"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892808" y="5738129"/>
            <a:ext cx="758952" cy="57607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fld id="{DF28FB93-0A08-4E7D-8E63-9EFA29F1E093}" type="slidenum">
              <a:rPr lang="en-US" smtClean="0"/>
              <a:pPr/>
              <a:t>‹#›</a:t>
            </a:fld>
            <a:endParaRPr lang="en-US"/>
          </a:p>
        </p:txBody>
      </p:sp>
    </p:spTree>
  </p:cSld>
  <p:clrMapOvr>
    <a:masterClrMapping/>
  </p:clrMapOvr>
  <p:transition xmlns:p14="http://schemas.microsoft.com/office/powerpoint/2010/main" spd="slow">
    <p:wheel spokes="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Title 1"/>
          <p:cNvSpPr>
            <a:spLocks noGrp="1"/>
          </p:cNvSpPr>
          <p:nvPr>
            <p:ph type="title"/>
          </p:nvPr>
        </p:nvSpPr>
        <p:spPr>
          <a:xfrm>
            <a:off x="762000" y="4038600"/>
            <a:ext cx="7620000" cy="990600"/>
          </a:xfrm>
        </p:spPr>
        <p:txBody>
          <a:bodyPr vert="horz" lIns="91440" tIns="45720" rIns="91440" bIns="45720" rtlCol="0" anchor="b" anchorCtr="0">
            <a:normAutofit/>
          </a:bodyPr>
          <a:lstStyle>
            <a:lvl1pPr algn="ctr">
              <a:defRPr sz="3600" kern="1200">
                <a:solidFill>
                  <a:schemeClr val="bg2"/>
                </a:solidFill>
                <a:effectLst>
                  <a:outerShdw blurRad="63500" dir="2700000" algn="tl" rotWithShape="0">
                    <a:schemeClr val="tx1">
                      <a:alpha val="40000"/>
                    </a:schemeClr>
                  </a:outerShdw>
                </a:effectLst>
                <a:latin typeface="+mj-lt"/>
                <a:ea typeface="+mn-ea"/>
                <a:cs typeface="+mn-cs"/>
              </a:defRPr>
            </a:lvl1pPr>
          </a:lstStyle>
          <a:p>
            <a:pPr marL="0" lvl="0" indent="0" algn="l" defTabSz="914400" rtl="0" eaLnBrk="1" latinLnBrk="0" hangingPunct="1">
              <a:spcBef>
                <a:spcPts val="2000"/>
              </a:spcBef>
              <a:buFont typeface="Calisto MT" pitchFamily="18" charset="0"/>
              <a:buNone/>
            </a:pPr>
            <a:r>
              <a:rPr lang="en-US" smtClean="0"/>
              <a:t>Click to edit Master title style</a:t>
            </a:r>
            <a:endParaRPr/>
          </a:p>
        </p:txBody>
      </p:sp>
      <p:sp>
        <p:nvSpPr>
          <p:cNvPr id="3" name="Picture Placeholder 2"/>
          <p:cNvSpPr>
            <a:spLocks noGrp="1"/>
          </p:cNvSpPr>
          <p:nvPr>
            <p:ph type="pic" idx="1"/>
          </p:nvPr>
        </p:nvSpPr>
        <p:spPr>
          <a:xfrm>
            <a:off x="342900" y="265176"/>
            <a:ext cx="8458200" cy="3697224"/>
          </a:xfrm>
          <a:solidFill>
            <a:schemeClr val="tx1">
              <a:lumMod val="50000"/>
            </a:schemeClr>
          </a:solidFill>
          <a:effectLst>
            <a:outerShdw blurRad="50800" dir="2700000" algn="tl" rotWithShape="0">
              <a:schemeClr val="tx1">
                <a:alpha val="40000"/>
              </a:schemeClr>
            </a:outerShdw>
          </a:effectLst>
        </p:spPr>
        <p:txBody>
          <a:bodyPr vert="horz" lIns="91440" tIns="45720" rIns="91440" bIns="45720" rtlCol="0">
            <a:normAutofit/>
          </a:bodyPr>
          <a:lstStyle>
            <a:lvl1pPr marL="0" indent="0" algn="ctr" defTabSz="914400" rtl="0" eaLnBrk="1" latinLnBrk="0" hangingPunct="1">
              <a:spcBef>
                <a:spcPts val="2000"/>
              </a:spcBef>
              <a:buFont typeface="Calisto MT" pitchFamily="18" charset="0"/>
              <a:buNone/>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62000" y="5042647"/>
            <a:ext cx="7620000" cy="1129553"/>
          </a:xfrm>
        </p:spPr>
        <p:txBody>
          <a:bodyPr>
            <a:normAutofit/>
          </a:bodyPr>
          <a:lstStyle>
            <a:lvl1pPr marL="0" indent="0" algn="ctr">
              <a:lnSpc>
                <a:spcPct val="110000"/>
              </a:lnSpc>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5/1/14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transition xmlns:p14="http://schemas.microsoft.com/office/powerpoint/2010/main" spd="slow">
    <p:wheel spokes="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8E36636D-D922-432D-A958-524484B5923D}" type="datetimeFigureOut">
              <a:rPr lang="en-US" smtClean="0"/>
              <a:pPr/>
              <a:t>5/1/14</a:t>
            </a:fld>
            <a:endParaRPr lang="en-US"/>
          </a:p>
        </p:txBody>
      </p:sp>
      <p:sp>
        <p:nvSpPr>
          <p:cNvPr id="4" name="Footer Placeholder 3"/>
          <p:cNvSpPr>
            <a:spLocks noGrp="1"/>
          </p:cNvSpPr>
          <p:nvPr>
            <p:ph type="ftr" sz="quarter" idx="11"/>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endParaRPr lang="en-US"/>
          </a:p>
        </p:txBody>
      </p:sp>
      <p:sp>
        <p:nvSpPr>
          <p:cNvPr id="5" name="Slide Number Placeholder 4"/>
          <p:cNvSpPr>
            <a:spLocks noGrp="1"/>
          </p:cNvSpPr>
          <p:nvPr>
            <p:ph type="sldNum" sz="quarter" idx="12"/>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DF28FB93-0A08-4E7D-8E63-9EFA29F1E093}" type="slidenum">
              <a:rPr lang="en-US" smtClean="0"/>
              <a:pPr/>
              <a:t>‹#›</a:t>
            </a:fld>
            <a:endParaRPr lang="en-US"/>
          </a:p>
        </p:txBody>
      </p:sp>
    </p:spTree>
  </p:cSld>
  <p:clrMapOvr>
    <a:masterClrMapping/>
  </p:clrMapOvr>
  <p:transition xmlns:p14="http://schemas.microsoft.com/office/powerpoint/2010/main" spd="slow">
    <p:wheel spokes="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8" name="Picture 7"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10"/>
          </p:nvPr>
        </p:nvSpPr>
        <p:spPr/>
        <p:txBody>
          <a:bodyPr/>
          <a:lstStyle/>
          <a:p>
            <a:fld id="{8E36636D-D922-432D-A958-524484B5923D}" type="datetimeFigureOut">
              <a:rPr lang="en-US" smtClean="0"/>
              <a:pPr/>
              <a:t>5/1/14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transition xmlns:p14="http://schemas.microsoft.com/office/powerpoint/2010/main" spd="slow">
    <p:wheel spokes="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Overlay-FullBackground.jpg"/>
          <p:cNvPicPr>
            <a:picLocks noChangeAspect="1"/>
          </p:cNvPicPr>
          <p:nvPr/>
        </p:nvPicPr>
        <p:blipFill>
          <a:blip r:embed="rId2"/>
          <a:srcRect r="14719"/>
          <a:stretch>
            <a:fillRect/>
          </a:stretch>
        </p:blipFill>
        <p:spPr>
          <a:xfrm>
            <a:off x="0" y="4482"/>
            <a:ext cx="7798112" cy="6858000"/>
          </a:xfrm>
          <a:prstGeom prst="rect">
            <a:avLst/>
          </a:prstGeom>
          <a:noFill/>
          <a:ln>
            <a:noFill/>
          </a:ln>
        </p:spPr>
      </p:pic>
      <p:sp>
        <p:nvSpPr>
          <p:cNvPr id="2" name="Vertical Title 1"/>
          <p:cNvSpPr>
            <a:spLocks noGrp="1"/>
          </p:cNvSpPr>
          <p:nvPr>
            <p:ph type="title" orient="vert"/>
          </p:nvPr>
        </p:nvSpPr>
        <p:spPr>
          <a:xfrm>
            <a:off x="7848600" y="457200"/>
            <a:ext cx="1219200" cy="5668963"/>
          </a:xfrm>
        </p:spPr>
        <p:txBody>
          <a:bodyPr vert="eaVert">
            <a:normAutofit/>
          </a:bodyPr>
          <a:lstStyle/>
          <a:p>
            <a:r>
              <a:rPr lang="en-US" smtClean="0"/>
              <a:t>Click to edit Master title style</a:t>
            </a:r>
            <a:endParaRPr/>
          </a:p>
        </p:txBody>
      </p:sp>
      <p:sp>
        <p:nvSpPr>
          <p:cNvPr id="3" name="Vertical Text Placeholder 2"/>
          <p:cNvSpPr>
            <a:spLocks noGrp="1"/>
          </p:cNvSpPr>
          <p:nvPr>
            <p:ph type="body" orient="vert" idx="1"/>
          </p:nvPr>
        </p:nvSpPr>
        <p:spPr>
          <a:xfrm>
            <a:off x="779462" y="457200"/>
            <a:ext cx="6383337" cy="5668963"/>
          </a:xfrm>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10"/>
          </p:nvPr>
        </p:nvSpPr>
        <p:spPr>
          <a:xfrm>
            <a:off x="7924800" y="6356350"/>
            <a:ext cx="1066800"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8E36636D-D922-432D-A958-524484B5923D}" type="datetimeFigureOut">
              <a:rPr lang="en-US" smtClean="0"/>
              <a:pPr/>
              <a:t>5/1/14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pic>
        <p:nvPicPr>
          <p:cNvPr id="10" name="Picture 9" descr="overlay-ruleShadow.png"/>
          <p:cNvPicPr>
            <a:picLocks noChangeAspect="1"/>
          </p:cNvPicPr>
          <p:nvPr/>
        </p:nvPicPr>
        <p:blipFill>
          <a:blip r:embed="rId3"/>
          <a:srcRect r="25031"/>
          <a:stretch>
            <a:fillRect/>
          </a:stretch>
        </p:blipFill>
        <p:spPr>
          <a:xfrm rot="5400000" flipH="1">
            <a:off x="4421262" y="3365075"/>
            <a:ext cx="6855164" cy="125016"/>
          </a:xfrm>
          <a:prstGeom prst="rect">
            <a:avLst/>
          </a:prstGeom>
        </p:spPr>
      </p:pic>
    </p:spTree>
  </p:cSld>
  <p:clrMapOvr>
    <a:masterClrMapping/>
  </p:clrMapOvr>
  <p:transition xmlns:p14="http://schemas.microsoft.com/office/powerpoint/2010/main" spd="slow">
    <p:wheel spokes="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7" name="Picture 6"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10"/>
          </p:nvPr>
        </p:nvSpPr>
        <p:spPr/>
        <p:txBody>
          <a:bodyPr/>
          <a:lstStyle/>
          <a:p>
            <a:fld id="{8E36636D-D922-432D-A958-524484B5923D}" type="datetimeFigureOut">
              <a:rPr lang="en-US" smtClean="0"/>
              <a:pPr/>
              <a:t>5/1/14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transition xmlns:p14="http://schemas.microsoft.com/office/powerpoint/2010/main" spd="slow">
    <p:wheel spokes="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789081"/>
            <a:ext cx="7583488" cy="1470025"/>
          </a:xfrm>
        </p:spPr>
        <p:txBody>
          <a:bodyPr anchor="ctr" anchorCtr="0"/>
          <a:lstStyle/>
          <a:p>
            <a:r>
              <a:rPr lang="en-US" smtClean="0"/>
              <a:t>Click to edit Master title style</a:t>
            </a:r>
            <a:endParaRPr/>
          </a:p>
        </p:txBody>
      </p:sp>
      <p:sp>
        <p:nvSpPr>
          <p:cNvPr id="3" name="Subtitle 2"/>
          <p:cNvSpPr>
            <a:spLocks noGrp="1"/>
          </p:cNvSpPr>
          <p:nvPr>
            <p:ph type="subTitle" idx="1"/>
          </p:nvPr>
        </p:nvSpPr>
        <p:spPr>
          <a:xfrm>
            <a:off x="779463" y="4724400"/>
            <a:ext cx="7583487" cy="1385047"/>
          </a:xfrm>
        </p:spPr>
        <p:txBody>
          <a:bodyPr anchor="ctr" anchorCtr="0">
            <a:normAutofit/>
          </a:bodyPr>
          <a:lstStyle>
            <a:lvl1pPr marL="0" indent="0" algn="ctr">
              <a:spcBef>
                <a:spcPts val="3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p:txBody>
          <a:bodyPr/>
          <a:lstStyle/>
          <a:p>
            <a:fld id="{8E36636D-D922-432D-A958-524484B5923D}" type="datetimeFigureOut">
              <a:rPr lang="en-US" smtClean="0"/>
              <a:pPr/>
              <a:t>5/1/14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
        <p:nvSpPr>
          <p:cNvPr id="10" name="Picture Placeholder 9"/>
          <p:cNvSpPr>
            <a:spLocks noGrp="1"/>
          </p:cNvSpPr>
          <p:nvPr>
            <p:ph type="pic" sz="quarter" idx="13"/>
          </p:nvPr>
        </p:nvSpPr>
        <p:spPr>
          <a:xfrm>
            <a:off x="3677371" y="2564085"/>
            <a:ext cx="1789259" cy="1729830"/>
          </a:xfrm>
          <a:prstGeom prst="ellipse">
            <a:avLst/>
          </a:prstGeom>
          <a:noFill/>
          <a:ln w="127000">
            <a:solidFill>
              <a:schemeClr val="tx2"/>
            </a:solidFill>
          </a:ln>
          <a:effectLst>
            <a:innerShdw blurRad="101600" dist="76200" dir="13500000">
              <a:prstClr val="black">
                <a:alpha val="57000"/>
              </a:prstClr>
            </a:innerShdw>
          </a:effectLst>
        </p:spPr>
        <p:txBody>
          <a:bodyPr>
            <a:normAutofit/>
          </a:bodyPr>
          <a:lstStyle>
            <a:lvl1pPr marL="0" indent="0" algn="ctr">
              <a:buNone/>
              <a:defRPr sz="1600">
                <a:solidFill>
                  <a:schemeClr val="tx1"/>
                </a:solidFill>
              </a:defRPr>
            </a:lvl1pPr>
          </a:lstStyle>
          <a:p>
            <a:r>
              <a:rPr lang="en-US" smtClean="0"/>
              <a:t>Drag picture to placeholder or click icon to add</a:t>
            </a:r>
            <a:endParaRPr/>
          </a:p>
        </p:txBody>
      </p:sp>
    </p:spTree>
  </p:cSld>
  <p:clrMapOvr>
    <a:masterClrMapping/>
  </p:clrMapOvr>
  <p:transition xmlns:p14="http://schemas.microsoft.com/office/powerpoint/2010/main" spd="slow">
    <p:wheel spokes="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4446984"/>
            <a:ext cx="9144000" cy="125016"/>
          </a:xfrm>
          <a:prstGeom prst="rect">
            <a:avLst/>
          </a:prstGeom>
        </p:spPr>
      </p:pic>
      <p:pic>
        <p:nvPicPr>
          <p:cNvPr id="7" name="Picture 6" descr="Overlay-FullBackground.jpg"/>
          <p:cNvPicPr>
            <a:picLocks noChangeAspect="1"/>
          </p:cNvPicPr>
          <p:nvPr/>
        </p:nvPicPr>
        <p:blipFill>
          <a:blip r:embed="rId3"/>
          <a:srcRect t="66667"/>
          <a:stretch>
            <a:fillRect/>
          </a:stretch>
        </p:blipFill>
        <p:spPr>
          <a:xfrm>
            <a:off x="0" y="4572000"/>
            <a:ext cx="9144000" cy="2286000"/>
          </a:xfrm>
          <a:prstGeom prst="rect">
            <a:avLst/>
          </a:prstGeom>
        </p:spPr>
      </p:pic>
      <p:sp>
        <p:nvSpPr>
          <p:cNvPr id="2" name="Title 1"/>
          <p:cNvSpPr>
            <a:spLocks noGrp="1"/>
          </p:cNvSpPr>
          <p:nvPr>
            <p:ph type="title"/>
          </p:nvPr>
        </p:nvSpPr>
        <p:spPr>
          <a:xfrm>
            <a:off x="779463" y="2971800"/>
            <a:ext cx="7583487"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79463" y="4724400"/>
            <a:ext cx="7583487" cy="1398494"/>
          </a:xfrm>
        </p:spPr>
        <p:txBody>
          <a:bodyPr vert="horz" lIns="91440" tIns="45720" rIns="91440" bIns="45720" rtlCol="0">
            <a:normAutofit/>
          </a:bodyPr>
          <a:lstStyle>
            <a:lvl1pPr marL="0" indent="0" algn="ctr" defTabSz="914400" rtl="0" eaLnBrk="1" latinLnBrk="0" hangingPunct="1">
              <a:spcBef>
                <a:spcPts val="300"/>
              </a:spcBef>
              <a:buFont typeface="Calisto MT" pitchFamily="18" charset="0"/>
              <a:buNone/>
              <a:defRPr sz="18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8E36636D-D922-432D-A958-524484B5923D}" type="datetimeFigureOut">
              <a:rPr lang="en-US" smtClean="0"/>
              <a:pPr/>
              <a:t>5/1/14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transition xmlns:p14="http://schemas.microsoft.com/office/powerpoint/2010/main" spd="slow">
    <p:wheel spokes="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1" name="Picture 10"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p>
            <a:r>
              <a:rPr lang="en-US" smtClean="0"/>
              <a:t>Click to edit Master title style</a:t>
            </a:r>
            <a:endParaRPr/>
          </a:p>
        </p:txBody>
      </p:sp>
      <p:sp>
        <p:nvSpPr>
          <p:cNvPr id="3" name="Content Placeholder 2"/>
          <p:cNvSpPr>
            <a:spLocks noGrp="1"/>
          </p:cNvSpPr>
          <p:nvPr>
            <p:ph sz="half" idx="1"/>
          </p:nvPr>
        </p:nvSpPr>
        <p:spPr>
          <a:xfrm>
            <a:off x="779463"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Content Placeholder 3"/>
          <p:cNvSpPr>
            <a:spLocks noGrp="1"/>
          </p:cNvSpPr>
          <p:nvPr>
            <p:ph sz="half" idx="2"/>
          </p:nvPr>
        </p:nvSpPr>
        <p:spPr>
          <a:xfrm>
            <a:off x="4796791"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Date Placeholder 4"/>
          <p:cNvSpPr>
            <a:spLocks noGrp="1"/>
          </p:cNvSpPr>
          <p:nvPr>
            <p:ph type="dt" sz="half" idx="10"/>
          </p:nvPr>
        </p:nvSpPr>
        <p:spPr/>
        <p:txBody>
          <a:bodyPr/>
          <a:lstStyle/>
          <a:p>
            <a:fld id="{8E36636D-D922-432D-A958-524484B5923D}" type="datetimeFigureOut">
              <a:rPr lang="en-US" smtClean="0"/>
              <a:pPr/>
              <a:t>5/1/14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transition xmlns:p14="http://schemas.microsoft.com/office/powerpoint/2010/main" spd="slow">
    <p:wheel spokes="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3" name="Picture 12"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Text Placeholder 4"/>
          <p:cNvSpPr>
            <a:spLocks noGrp="1"/>
          </p:cNvSpPr>
          <p:nvPr>
            <p:ph type="body" sz="quarter" idx="3"/>
          </p:nvPr>
        </p:nvSpPr>
        <p:spPr>
          <a:xfrm>
            <a:off x="4796791"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96791"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7" name="Date Placeholder 6"/>
          <p:cNvSpPr>
            <a:spLocks noGrp="1"/>
          </p:cNvSpPr>
          <p:nvPr>
            <p:ph type="dt" sz="half" idx="10"/>
          </p:nvPr>
        </p:nvSpPr>
        <p:spPr/>
        <p:txBody>
          <a:bodyPr/>
          <a:lstStyle/>
          <a:p>
            <a:fld id="{8E36636D-D922-432D-A958-524484B5923D}" type="datetimeFigureOut">
              <a:rPr lang="en-US" smtClean="0"/>
              <a:pPr/>
              <a:t>5/1/14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transition xmlns:p14="http://schemas.microsoft.com/office/powerpoint/2010/main" spd="slow">
    <p:wheel spokes="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8E36636D-D922-432D-A958-524484B5923D}" type="datetimeFigureOut">
              <a:rPr lang="en-US" smtClean="0"/>
              <a:pPr/>
              <a:t>5/1/14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a:t>
            </a:fld>
            <a:endParaRPr lang="en-US"/>
          </a:p>
        </p:txBody>
      </p:sp>
      <p:pic>
        <p:nvPicPr>
          <p:cNvPr id="10" name="Picture 9" descr="Overlay-FullBackground.jpg"/>
          <p:cNvPicPr>
            <a:picLocks noChangeAspect="1"/>
          </p:cNvPicPr>
          <p:nvPr/>
        </p:nvPicPr>
        <p:blipFill>
          <a:blip r:embed="rId3"/>
          <a:srcRect t="21046"/>
          <a:stretch>
            <a:fillRect/>
          </a:stretch>
        </p:blipFill>
        <p:spPr>
          <a:xfrm>
            <a:off x="0" y="1447800"/>
            <a:ext cx="9144000" cy="5414682"/>
          </a:xfrm>
          <a:prstGeom prst="rect">
            <a:avLst/>
          </a:prstGeom>
          <a:noFill/>
          <a:ln>
            <a:noFill/>
          </a:ln>
        </p:spPr>
      </p:pic>
    </p:spTree>
  </p:cSld>
  <p:clrMapOvr>
    <a:masterClrMapping/>
  </p:clrMapOvr>
  <p:transition xmlns:p14="http://schemas.microsoft.com/office/powerpoint/2010/main" spd="slow">
    <p:wheel spokes="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Date Placeholder 1"/>
          <p:cNvSpPr>
            <a:spLocks noGrp="1"/>
          </p:cNvSpPr>
          <p:nvPr>
            <p:ph type="dt" sz="half" idx="10"/>
          </p:nvPr>
        </p:nvSpPr>
        <p:spPr/>
        <p:txBody>
          <a:bodyPr/>
          <a:lstStyle/>
          <a:p>
            <a:fld id="{8E36636D-D922-432D-A958-524484B5923D}" type="datetimeFigureOut">
              <a:rPr lang="en-US" smtClean="0"/>
              <a:pPr/>
              <a:t>5/1/14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transition xmlns:p14="http://schemas.microsoft.com/office/powerpoint/2010/main" spd="slow">
    <p:wheel spokes="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sp>
        <p:nvSpPr>
          <p:cNvPr id="2" name="Title 1"/>
          <p:cNvSpPr>
            <a:spLocks noGrp="1"/>
          </p:cNvSpPr>
          <p:nvPr>
            <p:ph type="title"/>
          </p:nvPr>
        </p:nvSpPr>
        <p:spPr>
          <a:xfrm>
            <a:off x="301752" y="273049"/>
            <a:ext cx="3962400" cy="1690221"/>
          </a:xfrm>
        </p:spPr>
        <p:txBody>
          <a:bodyPr vert="horz" lIns="91440" tIns="45720" rIns="91440" bIns="45720" rtlCol="0" anchor="b" anchorCtr="0">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4866401" y="273050"/>
            <a:ext cx="3959352" cy="58531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Text Placeholder 3"/>
          <p:cNvSpPr>
            <a:spLocks noGrp="1"/>
          </p:cNvSpPr>
          <p:nvPr>
            <p:ph type="body" sz="half" idx="2"/>
          </p:nvPr>
        </p:nvSpPr>
        <p:spPr>
          <a:xfrm>
            <a:off x="301752" y="1975104"/>
            <a:ext cx="3962400" cy="3200401"/>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defTabSz="914400" rtl="0" eaLnBrk="1" latinLnBrk="0" hangingPunct="1">
              <a:lnSpc>
                <a:spcPct val="110000"/>
              </a:lnSpc>
              <a:spcBef>
                <a:spcPts val="6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2667000" y="6356350"/>
            <a:ext cx="162261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8E36636D-D922-432D-A958-524484B5923D}" type="datetimeFigureOut">
              <a:rPr lang="en-US" smtClean="0"/>
              <a:pPr/>
              <a:t>5/1/14</a:t>
            </a:fld>
            <a:endParaRPr lang="en-US"/>
          </a:p>
        </p:txBody>
      </p:sp>
      <p:sp>
        <p:nvSpPr>
          <p:cNvPr id="6" name="Footer Placeholder 5"/>
          <p:cNvSpPr>
            <a:spLocks noGrp="1"/>
          </p:cNvSpPr>
          <p:nvPr>
            <p:ph type="ftr" sz="quarter" idx="11"/>
          </p:nvPr>
        </p:nvSpPr>
        <p:spPr>
          <a:xfrm>
            <a:off x="242047" y="6356350"/>
            <a:ext cx="1891553"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892808" y="5748338"/>
            <a:ext cx="762000" cy="57626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fld id="{DF28FB93-0A08-4E7D-8E63-9EFA29F1E093}" type="slidenum">
              <a:rPr lang="en-US" smtClean="0"/>
              <a:pPr/>
              <a:t>‹#›</a:t>
            </a:fld>
            <a:endParaRPr lang="en-US"/>
          </a:p>
        </p:txBody>
      </p:sp>
      <p:pic>
        <p:nvPicPr>
          <p:cNvPr id="10" name="Picture 9"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Tree>
  </p:cSld>
  <p:clrMapOvr>
    <a:masterClrMapping/>
  </p:clrMapOvr>
  <p:transition xmlns:p14="http://schemas.microsoft.com/office/powerpoint/2010/main" spd="slow">
    <p:wheel spokes="1"/>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62753"/>
            <a:ext cx="7583488" cy="1283167"/>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79463" y="1828800"/>
            <a:ext cx="7583488" cy="42973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6732494" y="6356350"/>
            <a:ext cx="2133600" cy="365125"/>
          </a:xfrm>
          <a:prstGeom prst="rect">
            <a:avLst/>
          </a:prstGeom>
        </p:spPr>
        <p:txBody>
          <a:bodyPr vert="horz" lIns="91440" tIns="45720" rIns="91440" bIns="45720" rtlCol="0" anchor="ctr"/>
          <a:lstStyle>
            <a:lvl1pPr algn="r">
              <a:defRPr sz="1200">
                <a:solidFill>
                  <a:schemeClr val="bg2"/>
                </a:solidFill>
                <a:effectLst>
                  <a:outerShdw blurRad="63500" dir="2700000" algn="tl" rotWithShape="0">
                    <a:schemeClr val="tx1">
                      <a:alpha val="40000"/>
                    </a:schemeClr>
                  </a:outerShdw>
                </a:effectLst>
              </a:defRPr>
            </a:lvl1pPr>
          </a:lstStyle>
          <a:p>
            <a:fld id="{8E36636D-D922-432D-A958-524484B5923D}" type="datetimeFigureOut">
              <a:rPr lang="en-US" smtClean="0"/>
              <a:pPr/>
              <a:t>5/1/14</a:t>
            </a:fld>
            <a:endParaRPr lang="en-US"/>
          </a:p>
        </p:txBody>
      </p:sp>
      <p:sp>
        <p:nvSpPr>
          <p:cNvPr id="5" name="Footer Placeholder 4"/>
          <p:cNvSpPr>
            <a:spLocks noGrp="1"/>
          </p:cNvSpPr>
          <p:nvPr>
            <p:ph type="ftr" sz="quarter" idx="3"/>
          </p:nvPr>
        </p:nvSpPr>
        <p:spPr>
          <a:xfrm>
            <a:off x="242047" y="6356350"/>
            <a:ext cx="2895600" cy="365125"/>
          </a:xfrm>
          <a:prstGeom prst="rect">
            <a:avLst/>
          </a:prstGeom>
        </p:spPr>
        <p:txBody>
          <a:bodyPr vert="horz" lIns="91440" tIns="45720" rIns="91440" bIns="45720" rtlCol="0" anchor="ctr"/>
          <a:lstStyle>
            <a:lvl1pPr algn="l">
              <a:defRPr sz="1200">
                <a:solidFill>
                  <a:schemeClr val="bg2"/>
                </a:solidFill>
                <a:effectLst>
                  <a:outerShdw blurRad="63500" dir="2700000" algn="tl" rotWithShape="0">
                    <a:schemeClr val="tx1">
                      <a:alpha val="40000"/>
                    </a:schemeClr>
                  </a:outerShdw>
                </a:effectLst>
              </a:defRPr>
            </a:lvl1pPr>
          </a:lstStyle>
          <a:p>
            <a:endParaRPr lang="en-US"/>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a:solidFill>
                  <a:schemeClr val="bg2"/>
                </a:solidFill>
                <a:effectLst>
                  <a:outerShdw blurRad="63500" dir="2700000" algn="tl" rotWithShape="0">
                    <a:schemeClr val="tx1">
                      <a:alpha val="40000"/>
                    </a:schemeClr>
                  </a:outerShdw>
                </a:effectLst>
              </a:defRPr>
            </a:lvl1pPr>
          </a:lstStyle>
          <a:p>
            <a:fld id="{DF28FB93-0A08-4E7D-8E63-9EFA29F1E09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 id="2147483896" r:id="rId12"/>
    <p:sldLayoutId id="2147483897" r:id="rId13"/>
    <p:sldLayoutId id="2147483898" r:id="rId14"/>
  </p:sldLayoutIdLst>
  <p:transition xmlns:p14="http://schemas.microsoft.com/office/powerpoint/2010/main" spd="slow">
    <p:wheel spokes="1"/>
  </p:transition>
  <p:txStyles>
    <p:title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p:titleStyle>
    <p:body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1711325"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6pPr>
      <a:lvl7pPr marL="2000250" indent="-280988" algn="l" defTabSz="914400" rtl="0" eaLnBrk="1" latinLnBrk="0" hangingPunct="1">
        <a:spcBef>
          <a:spcPct val="20000"/>
        </a:spcBef>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7pPr>
      <a:lvl8pPr marL="2290763"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8pPr>
      <a:lvl9pPr marL="2571750" indent="-280988" algn="l" defTabSz="914400" rtl="0" eaLnBrk="1" latinLnBrk="0" hangingPunct="1">
        <a:spcBef>
          <a:spcPct val="20000"/>
        </a:spcBef>
        <a:buFont typeface="Arial" pitchFamily="34" charset="0"/>
        <a:buChar char="•"/>
        <a:defRPr lang="en-US" sz="1800" kern="1200" dirty="0">
          <a:solidFill>
            <a:schemeClr val="bg2"/>
          </a:solidFill>
          <a:effectLst>
            <a:outerShdw blurRad="63500" dir="2700000" algn="tl" rotWithShape="0">
              <a:schemeClr val="tx1">
                <a:alpha val="40000"/>
              </a:scheme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Sports</a:t>
            </a:r>
          </a:p>
        </p:txBody>
      </p:sp>
      <p:sp>
        <p:nvSpPr>
          <p:cNvPr id="3" name="Subtitle 2"/>
          <p:cNvSpPr>
            <a:spLocks noGrp="1"/>
          </p:cNvSpPr>
          <p:nvPr>
            <p:ph type="subTitle" idx="1"/>
          </p:nvPr>
        </p:nvSpPr>
        <p:spPr/>
        <p:txBody>
          <a:bodyPr/>
          <a:lstStyle/>
          <a:p>
            <a:r>
              <a:rPr lang="en-US"/>
              <a:t>and mass media photography</a:t>
            </a:r>
          </a:p>
        </p:txBody>
      </p:sp>
      <p:pic>
        <p:nvPicPr>
          <p:cNvPr id="4" name="Picture 3" descr="lecturebyross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8375" y="4723428"/>
            <a:ext cx="2773240" cy="1916392"/>
          </a:xfrm>
          <a:prstGeom prst="rect">
            <a:avLst/>
          </a:prstGeom>
        </p:spPr>
      </p:pic>
    </p:spTree>
    <p:extLst>
      <p:ext uri="{BB962C8B-B14F-4D97-AF65-F5344CB8AC3E}">
        <p14:creationId xmlns:p14="http://schemas.microsoft.com/office/powerpoint/2010/main" val="3250952176"/>
      </p:ext>
    </p:extLst>
  </p:cSld>
  <p:clrMapOvr>
    <a:masterClrMapping/>
  </p:clrMapOvr>
  <p:transition xmlns:p14="http://schemas.microsoft.com/office/powerpoint/2010/main" spd="slow">
    <p:wheel spokes="1"/>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Equipment</a:t>
            </a:r>
          </a:p>
        </p:txBody>
      </p:sp>
      <p:sp>
        <p:nvSpPr>
          <p:cNvPr id="3" name="Content Placeholder 2"/>
          <p:cNvSpPr>
            <a:spLocks noGrp="1"/>
          </p:cNvSpPr>
          <p:nvPr>
            <p:ph idx="1"/>
          </p:nvPr>
        </p:nvSpPr>
        <p:spPr/>
        <p:txBody>
          <a:bodyPr/>
          <a:lstStyle/>
          <a:p>
            <a:r>
              <a:rPr lang="en-US" dirty="0"/>
              <a:t>Most sports photographers emphasize that at the least you will need a long telephoto or zoom lens.</a:t>
            </a:r>
          </a:p>
          <a:p>
            <a:r>
              <a:rPr lang="en-US" dirty="0"/>
              <a:t>Long lenses bring the action closer to you, and </a:t>
            </a:r>
            <a:r>
              <a:rPr lang="en-US" dirty="0" smtClean="0"/>
              <a:t>better isolate </a:t>
            </a:r>
            <a:r>
              <a:rPr lang="en-US" dirty="0"/>
              <a:t>it from a distracting background.</a:t>
            </a:r>
          </a:p>
          <a:p>
            <a:r>
              <a:rPr lang="en-US" dirty="0"/>
              <a:t>Action photos in such field sports as football and baseball are nearly impossible without a telephoto lens reaching at least to about </a:t>
            </a:r>
            <a:r>
              <a:rPr lang="en-US" dirty="0" smtClean="0"/>
              <a:t>200mm (film equivalent).</a:t>
            </a:r>
            <a:endParaRPr lang="en-US" dirty="0"/>
          </a:p>
        </p:txBody>
      </p:sp>
    </p:spTree>
    <p:extLst>
      <p:ext uri="{BB962C8B-B14F-4D97-AF65-F5344CB8AC3E}">
        <p14:creationId xmlns:p14="http://schemas.microsoft.com/office/powerpoint/2010/main" val="1291045806"/>
      </p:ext>
    </p:extLst>
  </p:cSld>
  <p:clrMapOvr>
    <a:masterClrMapping/>
  </p:clrMapOvr>
  <p:transition xmlns:p14="http://schemas.microsoft.com/office/powerpoint/2010/main" spd="slow">
    <p:wheel spokes="1"/>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Equipment</a:t>
            </a:r>
          </a:p>
        </p:txBody>
      </p:sp>
      <p:sp>
        <p:nvSpPr>
          <p:cNvPr id="3" name="Content Placeholder 2"/>
          <p:cNvSpPr>
            <a:spLocks noGrp="1"/>
          </p:cNvSpPr>
          <p:nvPr>
            <p:ph idx="1"/>
          </p:nvPr>
        </p:nvSpPr>
        <p:spPr/>
        <p:txBody>
          <a:bodyPr/>
          <a:lstStyle/>
          <a:p>
            <a:r>
              <a:rPr lang="en-US"/>
              <a:t>Many sports photographers choose a telephoto or zoom reaching to about 300 mm for field sports.</a:t>
            </a:r>
          </a:p>
          <a:p>
            <a:r>
              <a:rPr lang="en-US"/>
              <a:t>Of course, a lens of this length is heavy and hard to hold steady. Minimum shutter speed is about 500.</a:t>
            </a:r>
          </a:p>
          <a:p>
            <a:r>
              <a:rPr lang="en-US"/>
              <a:t>Some of these lenses are stabilized. You’ll also see photographers commonly shooting with a monopod for sharper photos.</a:t>
            </a:r>
          </a:p>
        </p:txBody>
      </p:sp>
    </p:spTree>
    <p:extLst>
      <p:ext uri="{BB962C8B-B14F-4D97-AF65-F5344CB8AC3E}">
        <p14:creationId xmlns:p14="http://schemas.microsoft.com/office/powerpoint/2010/main" val="2372059340"/>
      </p:ext>
    </p:extLst>
  </p:cSld>
  <p:clrMapOvr>
    <a:masterClrMapping/>
  </p:clrMapOvr>
  <p:transition xmlns:p14="http://schemas.microsoft.com/office/powerpoint/2010/main" spd="slow">
    <p:wheel spokes="1"/>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Monopods</a:t>
            </a:r>
          </a:p>
        </p:txBody>
      </p:sp>
      <p:sp>
        <p:nvSpPr>
          <p:cNvPr id="3" name="Content Placeholder 2"/>
          <p:cNvSpPr>
            <a:spLocks noGrp="1"/>
          </p:cNvSpPr>
          <p:nvPr>
            <p:ph idx="1"/>
          </p:nvPr>
        </p:nvSpPr>
        <p:spPr>
          <a:xfrm>
            <a:off x="779463" y="1828800"/>
            <a:ext cx="5741171" cy="4297363"/>
          </a:xfrm>
        </p:spPr>
        <p:txBody>
          <a:bodyPr/>
          <a:lstStyle/>
          <a:p>
            <a:r>
              <a:rPr lang="en-US"/>
              <a:t>This is a typical setup for field sports photography: long lens (possibly stabilized), monopod for added stability.</a:t>
            </a:r>
          </a:p>
          <a:p>
            <a:r>
              <a:rPr lang="en-US"/>
              <a:t>We use a monopod instead of a tripod because its easier to move around fast. It does sacrifice some stability.</a:t>
            </a:r>
          </a:p>
        </p:txBody>
      </p:sp>
      <p:pic>
        <p:nvPicPr>
          <p:cNvPr id="4" name="Picture 3" descr="monopo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0634" y="1839706"/>
            <a:ext cx="2504676" cy="4286457"/>
          </a:xfrm>
          <a:prstGeom prst="rect">
            <a:avLst/>
          </a:prstGeom>
        </p:spPr>
      </p:pic>
    </p:spTree>
    <p:extLst>
      <p:ext uri="{BB962C8B-B14F-4D97-AF65-F5344CB8AC3E}">
        <p14:creationId xmlns:p14="http://schemas.microsoft.com/office/powerpoint/2010/main" val="117027779"/>
      </p:ext>
    </p:extLst>
  </p:cSld>
  <p:clrMapOvr>
    <a:masterClrMapping/>
  </p:clrMapOvr>
  <p:transition xmlns:p14="http://schemas.microsoft.com/office/powerpoint/2010/main" spd="slow">
    <p:wheel spokes="1"/>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Chest pods</a:t>
            </a:r>
          </a:p>
        </p:txBody>
      </p:sp>
      <p:sp>
        <p:nvSpPr>
          <p:cNvPr id="3" name="Content Placeholder 2"/>
          <p:cNvSpPr>
            <a:spLocks noGrp="1"/>
          </p:cNvSpPr>
          <p:nvPr>
            <p:ph idx="1"/>
          </p:nvPr>
        </p:nvSpPr>
        <p:spPr/>
        <p:txBody>
          <a:bodyPr/>
          <a:lstStyle/>
          <a:p>
            <a:r>
              <a:rPr lang="en-US"/>
              <a:t>When I shot field sports, I actually preferred something photojournalists call a chest pod. It adds quite a bit of stability, but is much less clumsy. Videographers somtimes favor this, as stability is critical for videos.</a:t>
            </a:r>
          </a:p>
        </p:txBody>
      </p:sp>
      <p:pic>
        <p:nvPicPr>
          <p:cNvPr id="4" name="Picture 3" descr="chestpo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0518" y="3733347"/>
            <a:ext cx="2425700" cy="2527300"/>
          </a:xfrm>
          <a:prstGeom prst="rect">
            <a:avLst/>
          </a:prstGeom>
        </p:spPr>
      </p:pic>
    </p:spTree>
    <p:extLst>
      <p:ext uri="{BB962C8B-B14F-4D97-AF65-F5344CB8AC3E}">
        <p14:creationId xmlns:p14="http://schemas.microsoft.com/office/powerpoint/2010/main" val="1220467816"/>
      </p:ext>
    </p:extLst>
  </p:cSld>
  <p:clrMapOvr>
    <a:masterClrMapping/>
  </p:clrMapOvr>
  <p:transition xmlns:p14="http://schemas.microsoft.com/office/powerpoint/2010/main" spd="slow">
    <p:wheel spokes="1"/>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Burst mode</a:t>
            </a:r>
          </a:p>
        </p:txBody>
      </p:sp>
      <p:sp>
        <p:nvSpPr>
          <p:cNvPr id="3" name="Content Placeholder 2"/>
          <p:cNvSpPr>
            <a:spLocks noGrp="1"/>
          </p:cNvSpPr>
          <p:nvPr>
            <p:ph idx="1"/>
          </p:nvPr>
        </p:nvSpPr>
        <p:spPr/>
        <p:txBody>
          <a:bodyPr/>
          <a:lstStyle/>
          <a:p>
            <a:r>
              <a:rPr lang="en-US"/>
              <a:t>Many sports photographers use “burst mode,” that is, on digital cameras shooting several frames quickly, as a way to capture peak action. </a:t>
            </a:r>
          </a:p>
          <a:p>
            <a:r>
              <a:rPr lang="en-US"/>
              <a:t>While this does improve the possibility of getting a key shot, keep in mind that the shutter is still closed most of the time. </a:t>
            </a:r>
          </a:p>
          <a:p>
            <a:r>
              <a:rPr lang="en-US"/>
              <a:t>There’s no substitute for knowing the sport, anticipating the action, and with timing and good reflexes squeezing the shutter at just the right moment.</a:t>
            </a:r>
          </a:p>
        </p:txBody>
      </p:sp>
    </p:spTree>
    <p:extLst>
      <p:ext uri="{BB962C8B-B14F-4D97-AF65-F5344CB8AC3E}">
        <p14:creationId xmlns:p14="http://schemas.microsoft.com/office/powerpoint/2010/main" val="1191558895"/>
      </p:ext>
    </p:extLst>
  </p:cSld>
  <p:clrMapOvr>
    <a:masterClrMapping/>
  </p:clrMapOvr>
  <p:transition xmlns:p14="http://schemas.microsoft.com/office/powerpoint/2010/main" spd="slow">
    <p:wheel spokes="1"/>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 general approach</a:t>
            </a:r>
          </a:p>
        </p:txBody>
      </p:sp>
      <p:sp>
        <p:nvSpPr>
          <p:cNvPr id="3" name="Content Placeholder 2"/>
          <p:cNvSpPr>
            <a:spLocks noGrp="1"/>
          </p:cNvSpPr>
          <p:nvPr>
            <p:ph idx="1"/>
          </p:nvPr>
        </p:nvSpPr>
        <p:spPr/>
        <p:txBody>
          <a:bodyPr/>
          <a:lstStyle/>
          <a:p>
            <a:pPr marL="0" indent="0">
              <a:buNone/>
            </a:pPr>
            <a:r>
              <a:rPr lang="en-US"/>
              <a:t>Here’s the general procedure when planning to photograph a sporting event.</a:t>
            </a:r>
          </a:p>
          <a:p>
            <a:pPr marL="457200" indent="-457200">
              <a:buFont typeface="+mj-lt"/>
              <a:buAutoNum type="arabicPeriod"/>
            </a:pPr>
            <a:r>
              <a:rPr lang="en-US"/>
              <a:t>Unless you know the gym or field, check out the lighting ahead of time. Look for good places to stand. You may have to arrive early to grab the best locations before another photographer gets there.</a:t>
            </a:r>
          </a:p>
          <a:p>
            <a:pPr marL="457200" indent="-457200">
              <a:buFont typeface="+mj-lt"/>
              <a:buAutoNum type="arabicPeriod"/>
            </a:pPr>
            <a:r>
              <a:rPr lang="en-US"/>
              <a:t>Consider adding artificial lighting, if necessary. Flash-on-camera is last resort, and will seldom produce really good sports pictures.</a:t>
            </a:r>
          </a:p>
        </p:txBody>
      </p:sp>
    </p:spTree>
    <p:extLst>
      <p:ext uri="{BB962C8B-B14F-4D97-AF65-F5344CB8AC3E}">
        <p14:creationId xmlns:p14="http://schemas.microsoft.com/office/powerpoint/2010/main" val="3432157101"/>
      </p:ext>
    </p:extLst>
  </p:cSld>
  <p:clrMapOvr>
    <a:masterClrMapping/>
  </p:clrMapOvr>
  <p:transition xmlns:p14="http://schemas.microsoft.com/office/powerpoint/2010/main" spd="slow">
    <p:wheel spokes="1"/>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 general approach</a:t>
            </a:r>
          </a:p>
        </p:txBody>
      </p:sp>
      <p:sp>
        <p:nvSpPr>
          <p:cNvPr id="3" name="Content Placeholder 2"/>
          <p:cNvSpPr>
            <a:spLocks noGrp="1"/>
          </p:cNvSpPr>
          <p:nvPr>
            <p:ph idx="1"/>
          </p:nvPr>
        </p:nvSpPr>
        <p:spPr/>
        <p:txBody>
          <a:bodyPr/>
          <a:lstStyle/>
          <a:p>
            <a:pPr marL="0" indent="0">
              <a:buNone/>
            </a:pPr>
            <a:r>
              <a:rPr lang="en-US"/>
              <a:t>3. Get shots of the athletes warming up, particularly the most important ones. That way, if you miss that athlete making a key play, you still have a shot the editor can use.</a:t>
            </a:r>
          </a:p>
        </p:txBody>
      </p:sp>
      <p:pic>
        <p:nvPicPr>
          <p:cNvPr id="5" name="Picture 4" descr="athleteswarmu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3655" y="3626173"/>
            <a:ext cx="5088408" cy="3231827"/>
          </a:xfrm>
          <a:prstGeom prst="rect">
            <a:avLst/>
          </a:prstGeom>
        </p:spPr>
      </p:pic>
    </p:spTree>
    <p:extLst>
      <p:ext uri="{BB962C8B-B14F-4D97-AF65-F5344CB8AC3E}">
        <p14:creationId xmlns:p14="http://schemas.microsoft.com/office/powerpoint/2010/main" val="3250457984"/>
      </p:ext>
    </p:extLst>
  </p:cSld>
  <p:clrMapOvr>
    <a:masterClrMapping/>
  </p:clrMapOvr>
  <p:transition xmlns:p14="http://schemas.microsoft.com/office/powerpoint/2010/main" spd="slow">
    <p:wheel spokes="1"/>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 general approach</a:t>
            </a:r>
          </a:p>
        </p:txBody>
      </p:sp>
      <p:sp>
        <p:nvSpPr>
          <p:cNvPr id="3" name="Content Placeholder 2"/>
          <p:cNvSpPr>
            <a:spLocks noGrp="1"/>
          </p:cNvSpPr>
          <p:nvPr>
            <p:ph idx="1"/>
          </p:nvPr>
        </p:nvSpPr>
        <p:spPr/>
        <p:txBody>
          <a:bodyPr/>
          <a:lstStyle/>
          <a:p>
            <a:pPr marL="0" indent="0">
              <a:buNone/>
            </a:pPr>
            <a:r>
              <a:rPr lang="en-US"/>
              <a:t>4. Get a program so you can identify players by number. Most sports editors want players identified.</a:t>
            </a:r>
          </a:p>
          <a:p>
            <a:pPr marL="0" indent="0">
              <a:buNone/>
            </a:pPr>
            <a:r>
              <a:rPr lang="en-US"/>
              <a:t>5. Watch for fan reactions. Often it’s a fleeting facial expression that makes the great sports shot.</a:t>
            </a:r>
          </a:p>
        </p:txBody>
      </p:sp>
      <p:pic>
        <p:nvPicPr>
          <p:cNvPr id="4" name="Picture 3" descr="sportfanreact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0213" y="3860524"/>
            <a:ext cx="4192240" cy="2801545"/>
          </a:xfrm>
          <a:prstGeom prst="rect">
            <a:avLst/>
          </a:prstGeom>
        </p:spPr>
      </p:pic>
    </p:spTree>
    <p:extLst>
      <p:ext uri="{BB962C8B-B14F-4D97-AF65-F5344CB8AC3E}">
        <p14:creationId xmlns:p14="http://schemas.microsoft.com/office/powerpoint/2010/main" val="1583925965"/>
      </p:ext>
    </p:extLst>
  </p:cSld>
  <p:clrMapOvr>
    <a:masterClrMapping/>
  </p:clrMapOvr>
  <p:transition xmlns:p14="http://schemas.microsoft.com/office/powerpoint/2010/main" spd="slow">
    <p:wheel spokes="1"/>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 general approach</a:t>
            </a:r>
          </a:p>
        </p:txBody>
      </p:sp>
      <p:sp>
        <p:nvSpPr>
          <p:cNvPr id="3" name="Content Placeholder 2"/>
          <p:cNvSpPr>
            <a:spLocks noGrp="1"/>
          </p:cNvSpPr>
          <p:nvPr>
            <p:ph idx="1"/>
          </p:nvPr>
        </p:nvSpPr>
        <p:spPr/>
        <p:txBody>
          <a:bodyPr/>
          <a:lstStyle/>
          <a:p>
            <a:pPr marL="0" indent="0">
              <a:buNone/>
            </a:pPr>
            <a:r>
              <a:rPr lang="en-US"/>
              <a:t>7. Get the ball in the photo. Usually that’s the center of interest.</a:t>
            </a:r>
          </a:p>
        </p:txBody>
      </p:sp>
      <p:pic>
        <p:nvPicPr>
          <p:cNvPr id="4" name="Picture 3" descr="football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1524" y="2778259"/>
            <a:ext cx="5278166" cy="3831639"/>
          </a:xfrm>
          <a:prstGeom prst="rect">
            <a:avLst/>
          </a:prstGeom>
        </p:spPr>
      </p:pic>
    </p:spTree>
    <p:extLst>
      <p:ext uri="{BB962C8B-B14F-4D97-AF65-F5344CB8AC3E}">
        <p14:creationId xmlns:p14="http://schemas.microsoft.com/office/powerpoint/2010/main" val="4004954568"/>
      </p:ext>
    </p:extLst>
  </p:cSld>
  <p:clrMapOvr>
    <a:masterClrMapping/>
  </p:clrMapOvr>
  <p:transition xmlns:p14="http://schemas.microsoft.com/office/powerpoint/2010/main" spd="slow">
    <p:wheel spokes="1"/>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 general approach</a:t>
            </a:r>
          </a:p>
        </p:txBody>
      </p:sp>
      <p:sp>
        <p:nvSpPr>
          <p:cNvPr id="3" name="Content Placeholder 2"/>
          <p:cNvSpPr>
            <a:spLocks noGrp="1"/>
          </p:cNvSpPr>
          <p:nvPr>
            <p:ph idx="1"/>
          </p:nvPr>
        </p:nvSpPr>
        <p:spPr/>
        <p:txBody>
          <a:bodyPr/>
          <a:lstStyle/>
          <a:p>
            <a:pPr marL="0" indent="0">
              <a:buNone/>
            </a:pPr>
            <a:r>
              <a:rPr lang="en-US"/>
              <a:t>7. Take notes for photos you think will be good. Note the players’ names, what was happening, so you can write good cutlines later. </a:t>
            </a:r>
          </a:p>
          <a:p>
            <a:pPr marL="0" indent="0">
              <a:buNone/>
            </a:pPr>
            <a:r>
              <a:rPr lang="en-US"/>
              <a:t>8. Accept that a lot of your photos will be fuzzy or poorly composed. A principle of sports photography is that you have to take a lot of bad images for a few good ones. But the photo you choose DOES have to be one thing: sharp.</a:t>
            </a:r>
          </a:p>
          <a:p>
            <a:pPr marL="0" indent="0">
              <a:buNone/>
            </a:pPr>
            <a:r>
              <a:rPr lang="en-US"/>
              <a:t>How do you take sharp sports photos?</a:t>
            </a:r>
          </a:p>
        </p:txBody>
      </p:sp>
    </p:spTree>
    <p:extLst>
      <p:ext uri="{BB962C8B-B14F-4D97-AF65-F5344CB8AC3E}">
        <p14:creationId xmlns:p14="http://schemas.microsoft.com/office/powerpoint/2010/main" val="639547246"/>
      </p:ext>
    </p:extLst>
  </p:cSld>
  <p:clrMapOvr>
    <a:masterClrMapping/>
  </p:clrMapOvr>
  <p:transition xmlns:p14="http://schemas.microsoft.com/office/powerpoint/2010/main" spd="slow">
    <p:wheel spokes="1"/>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Sports variety</a:t>
            </a:r>
          </a:p>
        </p:txBody>
      </p:sp>
      <p:sp>
        <p:nvSpPr>
          <p:cNvPr id="3" name="Content Placeholder 2"/>
          <p:cNvSpPr>
            <a:spLocks noGrp="1"/>
          </p:cNvSpPr>
          <p:nvPr>
            <p:ph idx="1"/>
          </p:nvPr>
        </p:nvSpPr>
        <p:spPr/>
        <p:txBody>
          <a:bodyPr/>
          <a:lstStyle/>
          <a:p>
            <a:r>
              <a:rPr lang="en-US"/>
              <a:t>Sports photographers face a wide variety of challenges.</a:t>
            </a:r>
          </a:p>
          <a:p>
            <a:r>
              <a:rPr lang="en-US"/>
              <a:t>Every sport is different, and requires specialized knowledge to get the best pictures.</a:t>
            </a:r>
          </a:p>
          <a:p>
            <a:r>
              <a:rPr lang="en-US"/>
              <a:t>Most sports photographers regularly photograph the “big three”: football, basketball and baseball.</a:t>
            </a:r>
          </a:p>
        </p:txBody>
      </p:sp>
    </p:spTree>
    <p:extLst>
      <p:ext uri="{BB962C8B-B14F-4D97-AF65-F5344CB8AC3E}">
        <p14:creationId xmlns:p14="http://schemas.microsoft.com/office/powerpoint/2010/main" val="1480723532"/>
      </p:ext>
    </p:extLst>
  </p:cSld>
  <p:clrMapOvr>
    <a:masterClrMapping/>
  </p:clrMapOvr>
  <p:transition xmlns:p14="http://schemas.microsoft.com/office/powerpoint/2010/main" spd="slow">
    <p:wheel spokes="1"/>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Sharp pictures</a:t>
            </a:r>
          </a:p>
        </p:txBody>
      </p:sp>
      <p:sp>
        <p:nvSpPr>
          <p:cNvPr id="3" name="Content Placeholder 2"/>
          <p:cNvSpPr>
            <a:spLocks noGrp="1"/>
          </p:cNvSpPr>
          <p:nvPr>
            <p:ph idx="1"/>
          </p:nvPr>
        </p:nvSpPr>
        <p:spPr/>
        <p:txBody>
          <a:bodyPr/>
          <a:lstStyle/>
          <a:p>
            <a:r>
              <a:rPr lang="en-US"/>
              <a:t>Use a monopod or chestpod.</a:t>
            </a:r>
          </a:p>
          <a:p>
            <a:r>
              <a:rPr lang="en-US"/>
              <a:t>Focus on an area, and wait for the action to move to that area.</a:t>
            </a:r>
          </a:p>
          <a:p>
            <a:r>
              <a:rPr lang="en-US"/>
              <a:t>Follow focus: try to let your auto-focus keep up with the action as you follow it with your camera. Spot metering may help here.</a:t>
            </a:r>
          </a:p>
        </p:txBody>
      </p:sp>
    </p:spTree>
    <p:extLst>
      <p:ext uri="{BB962C8B-B14F-4D97-AF65-F5344CB8AC3E}">
        <p14:creationId xmlns:p14="http://schemas.microsoft.com/office/powerpoint/2010/main" val="1347606010"/>
      </p:ext>
    </p:extLst>
  </p:cSld>
  <p:clrMapOvr>
    <a:masterClrMapping/>
  </p:clrMapOvr>
  <p:transition xmlns:p14="http://schemas.microsoft.com/office/powerpoint/2010/main" spd="slow">
    <p:wheel spokes="1"/>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Sharp pictures</a:t>
            </a:r>
          </a:p>
        </p:txBody>
      </p:sp>
      <p:sp>
        <p:nvSpPr>
          <p:cNvPr id="3" name="Content Placeholder 2"/>
          <p:cNvSpPr>
            <a:spLocks noGrp="1"/>
          </p:cNvSpPr>
          <p:nvPr>
            <p:ph idx="1"/>
          </p:nvPr>
        </p:nvSpPr>
        <p:spPr>
          <a:xfrm>
            <a:off x="779463" y="1828800"/>
            <a:ext cx="4326626" cy="4297363"/>
          </a:xfrm>
        </p:spPr>
        <p:txBody>
          <a:bodyPr>
            <a:normAutofit lnSpcReduction="10000"/>
          </a:bodyPr>
          <a:lstStyle/>
          <a:p>
            <a:r>
              <a:rPr lang="en-US"/>
              <a:t>Favor a high shutter speed to stop action. Minimum will probably be 500 (1/500 sec). Keep in mind you often shoot in poorly lit areas with long, and therefore slower, lenses. You may have to compromise quality by increasing ISO.</a:t>
            </a:r>
          </a:p>
          <a:p>
            <a:r>
              <a:rPr lang="en-US"/>
              <a:t>Anticipate the moment. In some sports, such as diving, the action actually stops at the peak moment.</a:t>
            </a:r>
          </a:p>
          <a:p>
            <a:pPr marL="0" indent="0">
              <a:buNone/>
            </a:pPr>
            <a:endParaRPr lang="en-US"/>
          </a:p>
        </p:txBody>
      </p:sp>
      <p:pic>
        <p:nvPicPr>
          <p:cNvPr id="4" name="Picture 3" descr="sportspeakmomen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5143" y="1828800"/>
            <a:ext cx="3826645" cy="4186196"/>
          </a:xfrm>
          <a:prstGeom prst="rect">
            <a:avLst/>
          </a:prstGeom>
        </p:spPr>
      </p:pic>
    </p:spTree>
    <p:extLst>
      <p:ext uri="{BB962C8B-B14F-4D97-AF65-F5344CB8AC3E}">
        <p14:creationId xmlns:p14="http://schemas.microsoft.com/office/powerpoint/2010/main" val="1906253206"/>
      </p:ext>
    </p:extLst>
  </p:cSld>
  <p:clrMapOvr>
    <a:masterClrMapping/>
  </p:clrMapOvr>
  <p:transition xmlns:p14="http://schemas.microsoft.com/office/powerpoint/2010/main" spd="slow">
    <p:wheel spokes="1"/>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Football</a:t>
            </a:r>
          </a:p>
        </p:txBody>
      </p:sp>
      <p:sp>
        <p:nvSpPr>
          <p:cNvPr id="3" name="Content Placeholder 2"/>
          <p:cNvSpPr>
            <a:spLocks noGrp="1"/>
          </p:cNvSpPr>
          <p:nvPr>
            <p:ph idx="1"/>
          </p:nvPr>
        </p:nvSpPr>
        <p:spPr/>
        <p:txBody>
          <a:bodyPr/>
          <a:lstStyle/>
          <a:p>
            <a:r>
              <a:rPr lang="en-US" dirty="0"/>
              <a:t>If you have to stay in the stands to take action pictures, you’ll need a really long telephoto lens—500mm or more. Most good football photography comes from photographers with passes allowing them to stand on the sidelines.</a:t>
            </a:r>
          </a:p>
          <a:p>
            <a:r>
              <a:rPr lang="en-US" dirty="0"/>
              <a:t>Usually you can’t walk in front of the players’ benches, and </a:t>
            </a:r>
            <a:r>
              <a:rPr lang="en-US" dirty="0" smtClean="0"/>
              <a:t>you may </a:t>
            </a:r>
            <a:r>
              <a:rPr lang="en-US" dirty="0"/>
              <a:t>have to crouch to avoid obstructing the view of the fans.</a:t>
            </a:r>
          </a:p>
        </p:txBody>
      </p:sp>
    </p:spTree>
    <p:extLst>
      <p:ext uri="{BB962C8B-B14F-4D97-AF65-F5344CB8AC3E}">
        <p14:creationId xmlns:p14="http://schemas.microsoft.com/office/powerpoint/2010/main" val="1043245255"/>
      </p:ext>
    </p:extLst>
  </p:cSld>
  <p:clrMapOvr>
    <a:masterClrMapping/>
  </p:clrMapOvr>
  <p:transition xmlns:p14="http://schemas.microsoft.com/office/powerpoint/2010/main" spd="slow">
    <p:wheel spokes="1"/>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Football</a:t>
            </a:r>
          </a:p>
        </p:txBody>
      </p:sp>
      <p:sp>
        <p:nvSpPr>
          <p:cNvPr id="3" name="Content Placeholder 2"/>
          <p:cNvSpPr>
            <a:spLocks noGrp="1"/>
          </p:cNvSpPr>
          <p:nvPr>
            <p:ph idx="1"/>
          </p:nvPr>
        </p:nvSpPr>
        <p:spPr>
          <a:xfrm>
            <a:off x="779463" y="1828801"/>
            <a:ext cx="7583488" cy="3582190"/>
          </a:xfrm>
        </p:spPr>
        <p:txBody>
          <a:bodyPr>
            <a:normAutofit fontScale="92500" lnSpcReduction="10000"/>
          </a:bodyPr>
          <a:lstStyle/>
          <a:p>
            <a:r>
              <a:rPr lang="en-US"/>
              <a:t>Photographers often stand 10 or more yards ahead of the line of scrimmage, and wait for the action to come to them. Particularly if you don’t have a really long lens, wait for the action to come your way. </a:t>
            </a:r>
          </a:p>
          <a:p>
            <a:r>
              <a:rPr lang="en-US"/>
              <a:t>If someone is going to pass, swing to the target of the pass, to anticipate that action.</a:t>
            </a:r>
          </a:p>
          <a:p>
            <a:r>
              <a:rPr lang="en-US"/>
              <a:t>If action moves to the end zone, move to the end zone. It often gives you the best touchdown pictures.</a:t>
            </a:r>
          </a:p>
          <a:p>
            <a:r>
              <a:rPr lang="en-US"/>
              <a:t>Most football pictures are best shot horizontally.</a:t>
            </a:r>
          </a:p>
        </p:txBody>
      </p:sp>
    </p:spTree>
    <p:extLst>
      <p:ext uri="{BB962C8B-B14F-4D97-AF65-F5344CB8AC3E}">
        <p14:creationId xmlns:p14="http://schemas.microsoft.com/office/powerpoint/2010/main" val="1843127440"/>
      </p:ext>
    </p:extLst>
  </p:cSld>
  <p:clrMapOvr>
    <a:masterClrMapping/>
  </p:clrMapOvr>
  <p:transition xmlns:p14="http://schemas.microsoft.com/office/powerpoint/2010/main" spd="slow">
    <p:wheel spokes="1"/>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Football</a:t>
            </a:r>
          </a:p>
        </p:txBody>
      </p:sp>
      <p:sp>
        <p:nvSpPr>
          <p:cNvPr id="3" name="Content Placeholder 2"/>
          <p:cNvSpPr>
            <a:spLocks noGrp="1"/>
          </p:cNvSpPr>
          <p:nvPr>
            <p:ph idx="1"/>
          </p:nvPr>
        </p:nvSpPr>
        <p:spPr/>
        <p:txBody>
          <a:bodyPr/>
          <a:lstStyle/>
          <a:p>
            <a:r>
              <a:rPr lang="en-US"/>
              <a:t>Football is one of the more hazardous sports to photograph. Photographers can be seriously injured standing on the sidelines. Heavy guys in full padding are often knocked out of bounds. Sometimes just where you happen to be standing.</a:t>
            </a:r>
          </a:p>
          <a:p>
            <a:r>
              <a:rPr lang="en-US"/>
              <a:t>Be ready to step back quickly when you see someone charging your way. Players have padding. You don’t. </a:t>
            </a:r>
          </a:p>
          <a:p>
            <a:r>
              <a:rPr lang="en-US"/>
              <a:t>If you are near the action, never take your attention away, even for a moment. This principle is true of all sports photography. </a:t>
            </a:r>
          </a:p>
        </p:txBody>
      </p:sp>
    </p:spTree>
    <p:extLst>
      <p:ext uri="{BB962C8B-B14F-4D97-AF65-F5344CB8AC3E}">
        <p14:creationId xmlns:p14="http://schemas.microsoft.com/office/powerpoint/2010/main" val="3302872866"/>
      </p:ext>
    </p:extLst>
  </p:cSld>
  <p:clrMapOvr>
    <a:masterClrMapping/>
  </p:clrMapOvr>
  <p:transition xmlns:p14="http://schemas.microsoft.com/office/powerpoint/2010/main" spd="slow">
    <p:wheel spokes="1"/>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Football</a:t>
            </a:r>
          </a:p>
        </p:txBody>
      </p:sp>
      <p:sp>
        <p:nvSpPr>
          <p:cNvPr id="3" name="Content Placeholder 2"/>
          <p:cNvSpPr>
            <a:spLocks noGrp="1"/>
          </p:cNvSpPr>
          <p:nvPr>
            <p:ph idx="1"/>
          </p:nvPr>
        </p:nvSpPr>
        <p:spPr>
          <a:xfrm>
            <a:off x="779463" y="1828800"/>
            <a:ext cx="4887735" cy="4297363"/>
          </a:xfrm>
        </p:spPr>
        <p:txBody>
          <a:bodyPr/>
          <a:lstStyle/>
          <a:p>
            <a:r>
              <a:rPr lang="en-US"/>
              <a:t>Football is a contact sport, and the best pictures show that. </a:t>
            </a:r>
          </a:p>
          <a:p>
            <a:r>
              <a:rPr lang="en-US"/>
              <a:t>Avoid photos of players at the line of scrimmage.</a:t>
            </a:r>
          </a:p>
          <a:p>
            <a:r>
              <a:rPr lang="en-US"/>
              <a:t>Avoid solo players running down the field.</a:t>
            </a:r>
          </a:p>
          <a:p>
            <a:r>
              <a:rPr lang="en-US"/>
              <a:t>Avoid photos of a pile-up after the play is over.</a:t>
            </a:r>
          </a:p>
        </p:txBody>
      </p:sp>
      <p:pic>
        <p:nvPicPr>
          <p:cNvPr id="4" name="Picture 3" descr="football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7198" y="1680184"/>
            <a:ext cx="3384209" cy="4815650"/>
          </a:xfrm>
          <a:prstGeom prst="rect">
            <a:avLst/>
          </a:prstGeom>
        </p:spPr>
      </p:pic>
    </p:spTree>
    <p:extLst>
      <p:ext uri="{BB962C8B-B14F-4D97-AF65-F5344CB8AC3E}">
        <p14:creationId xmlns:p14="http://schemas.microsoft.com/office/powerpoint/2010/main" val="2610193513"/>
      </p:ext>
    </p:extLst>
  </p:cSld>
  <p:clrMapOvr>
    <a:masterClrMapping/>
  </p:clrMapOvr>
  <p:transition xmlns:p14="http://schemas.microsoft.com/office/powerpoint/2010/main" spd="slow">
    <p:wheel spokes="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Football: night</a:t>
            </a:r>
          </a:p>
        </p:txBody>
      </p:sp>
      <p:sp>
        <p:nvSpPr>
          <p:cNvPr id="3" name="Content Placeholder 2"/>
          <p:cNvSpPr>
            <a:spLocks noGrp="1"/>
          </p:cNvSpPr>
          <p:nvPr>
            <p:ph idx="1"/>
          </p:nvPr>
        </p:nvSpPr>
        <p:spPr/>
        <p:txBody>
          <a:bodyPr/>
          <a:lstStyle/>
          <a:p>
            <a:r>
              <a:rPr lang="en-US"/>
              <a:t>Some stadiums are too dark for action shots at night. You may have to use flash to stop the action.</a:t>
            </a:r>
          </a:p>
          <a:p>
            <a:r>
              <a:rPr lang="en-US"/>
              <a:t>Keep in mind your flash won’t be effective beyond about 25 feet. </a:t>
            </a:r>
          </a:p>
          <a:p>
            <a:r>
              <a:rPr lang="en-US"/>
              <a:t>You will have to wait for the action to come close. Pay attention and get ready to move out of the way, if necessary!</a:t>
            </a:r>
          </a:p>
        </p:txBody>
      </p:sp>
    </p:spTree>
    <p:extLst>
      <p:ext uri="{BB962C8B-B14F-4D97-AF65-F5344CB8AC3E}">
        <p14:creationId xmlns:p14="http://schemas.microsoft.com/office/powerpoint/2010/main" val="3490746093"/>
      </p:ext>
    </p:extLst>
  </p:cSld>
  <p:clrMapOvr>
    <a:masterClrMapping/>
  </p:clrMapOvr>
  <p:transition xmlns:p14="http://schemas.microsoft.com/office/powerpoint/2010/main" spd="slow">
    <p:wheel spokes="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Baseball</a:t>
            </a:r>
          </a:p>
        </p:txBody>
      </p:sp>
      <p:sp>
        <p:nvSpPr>
          <p:cNvPr id="3" name="Content Placeholder 2"/>
          <p:cNvSpPr>
            <a:spLocks noGrp="1"/>
          </p:cNvSpPr>
          <p:nvPr>
            <p:ph idx="1"/>
          </p:nvPr>
        </p:nvSpPr>
        <p:spPr>
          <a:xfrm>
            <a:off x="4389629" y="1828800"/>
            <a:ext cx="3973321" cy="4297363"/>
          </a:xfrm>
        </p:spPr>
        <p:txBody>
          <a:bodyPr/>
          <a:lstStyle/>
          <a:p>
            <a:r>
              <a:rPr lang="en-US"/>
              <a:t>It’s tough to shoot good baseball photos. The field is large, the players are spread out, and there’s not a lot of action.</a:t>
            </a:r>
          </a:p>
          <a:p>
            <a:r>
              <a:rPr lang="en-US"/>
              <a:t>You have to wait for the occasional flurry of action, and anticipate where it might take place.</a:t>
            </a:r>
          </a:p>
        </p:txBody>
      </p:sp>
      <p:pic>
        <p:nvPicPr>
          <p:cNvPr id="4" name="Picture 3" descr="baseball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395" y="1610516"/>
            <a:ext cx="4185235" cy="5030846"/>
          </a:xfrm>
          <a:prstGeom prst="rect">
            <a:avLst/>
          </a:prstGeom>
        </p:spPr>
      </p:pic>
    </p:spTree>
    <p:extLst>
      <p:ext uri="{BB962C8B-B14F-4D97-AF65-F5344CB8AC3E}">
        <p14:creationId xmlns:p14="http://schemas.microsoft.com/office/powerpoint/2010/main" val="3329110164"/>
      </p:ext>
    </p:extLst>
  </p:cSld>
  <p:clrMapOvr>
    <a:masterClrMapping/>
  </p:clrMapOvr>
  <p:transition xmlns:p14="http://schemas.microsoft.com/office/powerpoint/2010/main" spd="slow">
    <p:wheel spokes="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Baseball</a:t>
            </a:r>
          </a:p>
        </p:txBody>
      </p:sp>
      <p:sp>
        <p:nvSpPr>
          <p:cNvPr id="3" name="Content Placeholder 2"/>
          <p:cNvSpPr>
            <a:spLocks noGrp="1"/>
          </p:cNvSpPr>
          <p:nvPr>
            <p:ph idx="1"/>
          </p:nvPr>
        </p:nvSpPr>
        <p:spPr/>
        <p:txBody>
          <a:bodyPr/>
          <a:lstStyle/>
          <a:p>
            <a:r>
              <a:rPr lang="en-US"/>
              <a:t>Most common shooting locations are at the first and third baselines. A lot of action ends at first base. You can also see emotions of second baseman.</a:t>
            </a:r>
          </a:p>
          <a:p>
            <a:r>
              <a:rPr lang="en-US"/>
              <a:t>Outfield is impossible without a really long telephoto.</a:t>
            </a:r>
          </a:p>
          <a:p>
            <a:r>
              <a:rPr lang="en-US"/>
              <a:t>Most action in baseball happens at the bases. Photographers generally set up a tripod and wait. They don’t move around much.</a:t>
            </a:r>
          </a:p>
          <a:p>
            <a:endParaRPr lang="en-US"/>
          </a:p>
        </p:txBody>
      </p:sp>
    </p:spTree>
    <p:extLst>
      <p:ext uri="{BB962C8B-B14F-4D97-AF65-F5344CB8AC3E}">
        <p14:creationId xmlns:p14="http://schemas.microsoft.com/office/powerpoint/2010/main" val="343429111"/>
      </p:ext>
    </p:extLst>
  </p:cSld>
  <p:clrMapOvr>
    <a:masterClrMapping/>
  </p:clrMapOvr>
  <p:transition xmlns:p14="http://schemas.microsoft.com/office/powerpoint/2010/main" spd="slow">
    <p:wheel spokes="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baseball</a:t>
            </a:r>
          </a:p>
        </p:txBody>
      </p:sp>
      <p:sp>
        <p:nvSpPr>
          <p:cNvPr id="3" name="Content Placeholder 2"/>
          <p:cNvSpPr>
            <a:spLocks noGrp="1"/>
          </p:cNvSpPr>
          <p:nvPr>
            <p:ph idx="1"/>
          </p:nvPr>
        </p:nvSpPr>
        <p:spPr/>
        <p:txBody>
          <a:bodyPr/>
          <a:lstStyle/>
          <a:p>
            <a:r>
              <a:rPr lang="en-US"/>
              <a:t>Many photographers try to avoid photos of the second-base slide. This is the most common baseball action photo. </a:t>
            </a:r>
          </a:p>
          <a:p>
            <a:r>
              <a:rPr lang="en-US"/>
              <a:t>Okay, shoot it if it happens, but try to find something else.</a:t>
            </a:r>
          </a:p>
        </p:txBody>
      </p:sp>
      <p:pic>
        <p:nvPicPr>
          <p:cNvPr id="4" name="Picture 3" descr="baseball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1446" y="3879144"/>
            <a:ext cx="4239343" cy="2832801"/>
          </a:xfrm>
          <a:prstGeom prst="rect">
            <a:avLst/>
          </a:prstGeom>
        </p:spPr>
      </p:pic>
    </p:spTree>
    <p:extLst>
      <p:ext uri="{BB962C8B-B14F-4D97-AF65-F5344CB8AC3E}">
        <p14:creationId xmlns:p14="http://schemas.microsoft.com/office/powerpoint/2010/main" val="2851647574"/>
      </p:ext>
    </p:extLst>
  </p:cSld>
  <p:clrMapOvr>
    <a:masterClrMapping/>
  </p:clrMapOvr>
  <p:transition xmlns:p14="http://schemas.microsoft.com/office/powerpoint/2010/main" spd="slow">
    <p:wheel spokes="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Sports possibilities</a:t>
            </a:r>
          </a:p>
        </p:txBody>
      </p:sp>
      <p:sp>
        <p:nvSpPr>
          <p:cNvPr id="3" name="Content Placeholder 2"/>
          <p:cNvSpPr>
            <a:spLocks noGrp="1"/>
          </p:cNvSpPr>
          <p:nvPr>
            <p:ph idx="1"/>
          </p:nvPr>
        </p:nvSpPr>
        <p:spPr/>
        <p:txBody>
          <a:bodyPr/>
          <a:lstStyle/>
          <a:p>
            <a:r>
              <a:rPr lang="en-US"/>
              <a:t>But sports also includes the “minor” sports such as tennis, track and volleyball.</a:t>
            </a:r>
          </a:p>
          <a:p>
            <a:r>
              <a:rPr lang="en-US"/>
              <a:t>And under the sports definition may also be golf, martial arts, wrestling, hang gliding, water skiing, hot air ballooning... the list seems endless.</a:t>
            </a:r>
          </a:p>
          <a:p>
            <a:pPr marL="0" indent="0">
              <a:buNone/>
            </a:pPr>
            <a:endParaRPr lang="en-US"/>
          </a:p>
        </p:txBody>
      </p:sp>
      <p:pic>
        <p:nvPicPr>
          <p:cNvPr id="4" name="Picture 3" descr="taekwond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5844" y="4025938"/>
            <a:ext cx="3442481" cy="2832062"/>
          </a:xfrm>
          <a:prstGeom prst="rect">
            <a:avLst/>
          </a:prstGeom>
        </p:spPr>
      </p:pic>
    </p:spTree>
    <p:extLst>
      <p:ext uri="{BB962C8B-B14F-4D97-AF65-F5344CB8AC3E}">
        <p14:creationId xmlns:p14="http://schemas.microsoft.com/office/powerpoint/2010/main" val="679626904"/>
      </p:ext>
    </p:extLst>
  </p:cSld>
  <p:clrMapOvr>
    <a:masterClrMapping/>
  </p:clrMapOvr>
  <p:transition xmlns:p14="http://schemas.microsoft.com/office/powerpoint/2010/main" spd="slow">
    <p:wheel spokes="1"/>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Basketball</a:t>
            </a:r>
          </a:p>
        </p:txBody>
      </p:sp>
      <p:sp>
        <p:nvSpPr>
          <p:cNvPr id="3" name="Content Placeholder 2"/>
          <p:cNvSpPr>
            <a:spLocks noGrp="1"/>
          </p:cNvSpPr>
          <p:nvPr>
            <p:ph idx="1"/>
          </p:nvPr>
        </p:nvSpPr>
        <p:spPr/>
        <p:txBody>
          <a:bodyPr/>
          <a:lstStyle/>
          <a:p>
            <a:r>
              <a:rPr lang="en-US"/>
              <a:t>Lighting is the biggest problem in basketball. It’s always inside, and most gym lighting is not designed for photography. Flash is last resort, however.</a:t>
            </a:r>
          </a:p>
          <a:p>
            <a:r>
              <a:rPr lang="en-US"/>
              <a:t>You’ll still need fast shutter speeds, and high ISOs. But you do have one benefit over football: you don’t need long telephotos.</a:t>
            </a:r>
          </a:p>
        </p:txBody>
      </p:sp>
      <p:pic>
        <p:nvPicPr>
          <p:cNvPr id="4" name="Picture 3" descr="basketball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4654" y="4341248"/>
            <a:ext cx="4309674" cy="2516752"/>
          </a:xfrm>
          <a:prstGeom prst="rect">
            <a:avLst/>
          </a:prstGeom>
        </p:spPr>
      </p:pic>
    </p:spTree>
    <p:extLst>
      <p:ext uri="{BB962C8B-B14F-4D97-AF65-F5344CB8AC3E}">
        <p14:creationId xmlns:p14="http://schemas.microsoft.com/office/powerpoint/2010/main" val="300509212"/>
      </p:ext>
    </p:extLst>
  </p:cSld>
  <p:clrMapOvr>
    <a:masterClrMapping/>
  </p:clrMapOvr>
  <p:transition xmlns:p14="http://schemas.microsoft.com/office/powerpoint/2010/main" spd="slow">
    <p:wheel spokes="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basketball</a:t>
            </a:r>
          </a:p>
        </p:txBody>
      </p:sp>
      <p:sp>
        <p:nvSpPr>
          <p:cNvPr id="3" name="Content Placeholder 2"/>
          <p:cNvSpPr>
            <a:spLocks noGrp="1"/>
          </p:cNvSpPr>
          <p:nvPr>
            <p:ph idx="1"/>
          </p:nvPr>
        </p:nvSpPr>
        <p:spPr/>
        <p:txBody>
          <a:bodyPr/>
          <a:lstStyle/>
          <a:p>
            <a:r>
              <a:rPr lang="en-US"/>
              <a:t>Don’t try to move around the court to keep up with the action. It moves too fast.</a:t>
            </a:r>
          </a:p>
          <a:p>
            <a:r>
              <a:rPr lang="en-US"/>
              <a:t>Look for key players. Focus on a zone, and wait for the player to move into it.</a:t>
            </a:r>
          </a:p>
          <a:p>
            <a:r>
              <a:rPr lang="en-US"/>
              <a:t>Most common shooting location is at one end of the court, to one side of the basket.</a:t>
            </a:r>
          </a:p>
          <a:p>
            <a:r>
              <a:rPr lang="en-US"/>
              <a:t>The court is relatively small, so a standard zoom lens or “kit” lens is usually adequate.</a:t>
            </a:r>
          </a:p>
        </p:txBody>
      </p:sp>
    </p:spTree>
    <p:extLst>
      <p:ext uri="{BB962C8B-B14F-4D97-AF65-F5344CB8AC3E}">
        <p14:creationId xmlns:p14="http://schemas.microsoft.com/office/powerpoint/2010/main" val="451304619"/>
      </p:ext>
    </p:extLst>
  </p:cSld>
  <p:clrMapOvr>
    <a:masterClrMapping/>
  </p:clrMapOvr>
  <p:transition xmlns:p14="http://schemas.microsoft.com/office/powerpoint/2010/main" spd="slow">
    <p:wheel spokes="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Basketball</a:t>
            </a:r>
          </a:p>
        </p:txBody>
      </p:sp>
      <p:sp>
        <p:nvSpPr>
          <p:cNvPr id="3" name="Content Placeholder 2"/>
          <p:cNvSpPr>
            <a:spLocks noGrp="1"/>
          </p:cNvSpPr>
          <p:nvPr>
            <p:ph idx="1"/>
          </p:nvPr>
        </p:nvSpPr>
        <p:spPr/>
        <p:txBody>
          <a:bodyPr/>
          <a:lstStyle/>
          <a:p>
            <a:r>
              <a:rPr lang="en-US"/>
              <a:t>Concentrate on floor action, interesting expressions. Make sure the ball is in the picture.</a:t>
            </a:r>
          </a:p>
          <a:p>
            <a:r>
              <a:rPr lang="en-US"/>
              <a:t>Try a few shots from the bleachers, for an interesting high angle. </a:t>
            </a:r>
          </a:p>
          <a:p>
            <a:pPr marL="0" indent="0">
              <a:buNone/>
            </a:pPr>
            <a:endParaRPr lang="en-US"/>
          </a:p>
        </p:txBody>
      </p:sp>
      <p:pic>
        <p:nvPicPr>
          <p:cNvPr id="4" name="Picture 3" descr="basketball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5501" y="3456062"/>
            <a:ext cx="3469971" cy="3110882"/>
          </a:xfrm>
          <a:prstGeom prst="rect">
            <a:avLst/>
          </a:prstGeom>
        </p:spPr>
      </p:pic>
    </p:spTree>
    <p:extLst>
      <p:ext uri="{BB962C8B-B14F-4D97-AF65-F5344CB8AC3E}">
        <p14:creationId xmlns:p14="http://schemas.microsoft.com/office/powerpoint/2010/main" val="2589385774"/>
      </p:ext>
    </p:extLst>
  </p:cSld>
  <p:clrMapOvr>
    <a:masterClrMapping/>
  </p:clrMapOvr>
  <p:transition xmlns:p14="http://schemas.microsoft.com/office/powerpoint/2010/main" spd="slow">
    <p:wheel spokes="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basketball</a:t>
            </a:r>
          </a:p>
        </p:txBody>
      </p:sp>
      <p:sp>
        <p:nvSpPr>
          <p:cNvPr id="3" name="Content Placeholder 2"/>
          <p:cNvSpPr>
            <a:spLocks noGrp="1"/>
          </p:cNvSpPr>
          <p:nvPr>
            <p:ph idx="1"/>
          </p:nvPr>
        </p:nvSpPr>
        <p:spPr>
          <a:xfrm>
            <a:off x="779463" y="1828800"/>
            <a:ext cx="4824245" cy="4297363"/>
          </a:xfrm>
        </p:spPr>
        <p:txBody>
          <a:bodyPr/>
          <a:lstStyle/>
          <a:p>
            <a:r>
              <a:rPr lang="en-US" dirty="0"/>
              <a:t>The top basketball cliché is a player making a lay-up </a:t>
            </a:r>
            <a:r>
              <a:rPr lang="en-US" dirty="0" smtClean="0"/>
              <a:t>or a </a:t>
            </a:r>
            <a:r>
              <a:rPr lang="en-US" dirty="0"/>
              <a:t>“slam-dunk.” Sports photographers call this the armpit shot. Try to avoid it.</a:t>
            </a:r>
          </a:p>
          <a:p>
            <a:r>
              <a:rPr lang="en-US" dirty="0"/>
              <a:t>Also try to avoid shots of arms flying in the air, as in a block. Also a basketball cliché.</a:t>
            </a:r>
          </a:p>
        </p:txBody>
      </p:sp>
      <p:pic>
        <p:nvPicPr>
          <p:cNvPr id="5" name="Picture 4" descr="basketballarmpi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7641" y="1917700"/>
            <a:ext cx="2539682" cy="3009524"/>
          </a:xfrm>
          <a:prstGeom prst="rect">
            <a:avLst/>
          </a:prstGeom>
        </p:spPr>
      </p:pic>
    </p:spTree>
    <p:extLst>
      <p:ext uri="{BB962C8B-B14F-4D97-AF65-F5344CB8AC3E}">
        <p14:creationId xmlns:p14="http://schemas.microsoft.com/office/powerpoint/2010/main" val="3981136688"/>
      </p:ext>
    </p:extLst>
  </p:cSld>
  <p:clrMapOvr>
    <a:masterClrMapping/>
  </p:clrMapOvr>
  <p:transition xmlns:p14="http://schemas.microsoft.com/office/powerpoint/2010/main" spd="slow">
    <p:wheel spokes="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Basketball</a:t>
            </a:r>
          </a:p>
        </p:txBody>
      </p:sp>
      <p:sp>
        <p:nvSpPr>
          <p:cNvPr id="3" name="Content Placeholder 2"/>
          <p:cNvSpPr>
            <a:spLocks noGrp="1"/>
          </p:cNvSpPr>
          <p:nvPr>
            <p:ph idx="1"/>
          </p:nvPr>
        </p:nvSpPr>
        <p:spPr>
          <a:xfrm>
            <a:off x="779463" y="1828800"/>
            <a:ext cx="4067481" cy="4297363"/>
          </a:xfrm>
        </p:spPr>
        <p:txBody>
          <a:bodyPr/>
          <a:lstStyle/>
          <a:p>
            <a:r>
              <a:rPr lang="en-US"/>
              <a:t>Most basketball action pictures happen around the basket.</a:t>
            </a:r>
          </a:p>
          <a:p>
            <a:r>
              <a:rPr lang="en-US"/>
              <a:t>Basketball action pictures are generally shot in  vertical format. </a:t>
            </a:r>
          </a:p>
        </p:txBody>
      </p:sp>
      <p:pic>
        <p:nvPicPr>
          <p:cNvPr id="4" name="Picture 3" descr="basketball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6944" y="1627265"/>
            <a:ext cx="4125999" cy="5067016"/>
          </a:xfrm>
          <a:prstGeom prst="rect">
            <a:avLst/>
          </a:prstGeom>
        </p:spPr>
      </p:pic>
    </p:spTree>
    <p:extLst>
      <p:ext uri="{BB962C8B-B14F-4D97-AF65-F5344CB8AC3E}">
        <p14:creationId xmlns:p14="http://schemas.microsoft.com/office/powerpoint/2010/main" val="1041533140"/>
      </p:ext>
    </p:extLst>
  </p:cSld>
  <p:clrMapOvr>
    <a:masterClrMapping/>
  </p:clrMapOvr>
  <p:transition xmlns:p14="http://schemas.microsoft.com/office/powerpoint/2010/main" spd="slow">
    <p:wheel spokes="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Best practices</a:t>
            </a:r>
          </a:p>
        </p:txBody>
      </p:sp>
      <p:sp>
        <p:nvSpPr>
          <p:cNvPr id="3" name="Content Placeholder 2"/>
          <p:cNvSpPr>
            <a:spLocks noGrp="1"/>
          </p:cNvSpPr>
          <p:nvPr>
            <p:ph idx="1"/>
          </p:nvPr>
        </p:nvSpPr>
        <p:spPr/>
        <p:txBody>
          <a:bodyPr/>
          <a:lstStyle/>
          <a:p>
            <a:r>
              <a:rPr lang="en-US"/>
              <a:t>Every sport has its own peculiarities, and sports photographers need to be prepared for those. But here are some general principles.</a:t>
            </a:r>
          </a:p>
          <a:p>
            <a:r>
              <a:rPr lang="en-US"/>
              <a:t>Get in close, perhaps with a telephoto/zoom lens.</a:t>
            </a:r>
          </a:p>
          <a:p>
            <a:r>
              <a:rPr lang="en-US"/>
              <a:t>Use fast shutter speeds.</a:t>
            </a:r>
          </a:p>
          <a:p>
            <a:r>
              <a:rPr lang="en-US"/>
              <a:t>Zone focus, and/or use a monopod/chest pod.</a:t>
            </a:r>
          </a:p>
          <a:p>
            <a:r>
              <a:rPr lang="en-US"/>
              <a:t>Avoid cliché shots.</a:t>
            </a:r>
          </a:p>
        </p:txBody>
      </p:sp>
    </p:spTree>
    <p:extLst>
      <p:ext uri="{BB962C8B-B14F-4D97-AF65-F5344CB8AC3E}">
        <p14:creationId xmlns:p14="http://schemas.microsoft.com/office/powerpoint/2010/main" val="131352964"/>
      </p:ext>
    </p:extLst>
  </p:cSld>
  <p:clrMapOvr>
    <a:masterClrMapping/>
  </p:clrMapOvr>
  <p:transition xmlns:p14="http://schemas.microsoft.com/office/powerpoint/2010/main" spd="slow">
    <p:wheel spokes="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Best practices</a:t>
            </a:r>
          </a:p>
        </p:txBody>
      </p:sp>
      <p:sp>
        <p:nvSpPr>
          <p:cNvPr id="3" name="Content Placeholder 2"/>
          <p:cNvSpPr>
            <a:spLocks noGrp="1"/>
          </p:cNvSpPr>
          <p:nvPr>
            <p:ph idx="1"/>
          </p:nvPr>
        </p:nvSpPr>
        <p:spPr/>
        <p:txBody>
          <a:bodyPr/>
          <a:lstStyle/>
          <a:p>
            <a:r>
              <a:rPr lang="en-US"/>
              <a:t>Get the ball in the picture.</a:t>
            </a:r>
          </a:p>
          <a:p>
            <a:r>
              <a:rPr lang="en-US"/>
              <a:t>Look for the news: key player making key plays.</a:t>
            </a:r>
          </a:p>
          <a:p>
            <a:r>
              <a:rPr lang="en-US"/>
              <a:t>Shoot lots of pictures, and expect most of them not to turn out.</a:t>
            </a:r>
          </a:p>
          <a:p>
            <a:r>
              <a:rPr lang="en-US"/>
              <a:t>Try panning.</a:t>
            </a:r>
          </a:p>
          <a:p>
            <a:r>
              <a:rPr lang="en-US"/>
              <a:t>Anticipate and react quickly.</a:t>
            </a:r>
          </a:p>
          <a:p>
            <a:r>
              <a:rPr lang="en-US"/>
              <a:t>Never turn your back on the action.</a:t>
            </a:r>
          </a:p>
        </p:txBody>
      </p:sp>
    </p:spTree>
    <p:extLst>
      <p:ext uri="{BB962C8B-B14F-4D97-AF65-F5344CB8AC3E}">
        <p14:creationId xmlns:p14="http://schemas.microsoft.com/office/powerpoint/2010/main" val="4286851130"/>
      </p:ext>
    </p:extLst>
  </p:cSld>
  <p:clrMapOvr>
    <a:masterClrMapping/>
  </p:clrMapOvr>
  <p:transition xmlns:p14="http://schemas.microsoft.com/office/powerpoint/2010/main" spd="slow">
    <p:wheel spokes="1"/>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Professional work</a:t>
            </a:r>
          </a:p>
        </p:txBody>
      </p:sp>
      <p:sp>
        <p:nvSpPr>
          <p:cNvPr id="3" name="Content Placeholder 2"/>
          <p:cNvSpPr>
            <a:spLocks noGrp="1"/>
          </p:cNvSpPr>
          <p:nvPr>
            <p:ph idx="1"/>
          </p:nvPr>
        </p:nvSpPr>
        <p:spPr/>
        <p:txBody>
          <a:bodyPr/>
          <a:lstStyle/>
          <a:p>
            <a:r>
              <a:rPr lang="en-US"/>
              <a:t>Let’s consider some recent sports photography. Basketball:</a:t>
            </a:r>
          </a:p>
        </p:txBody>
      </p:sp>
      <p:pic>
        <p:nvPicPr>
          <p:cNvPr id="4" name="Picture 3" descr="forumsports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1205" y="2433163"/>
            <a:ext cx="4431746" cy="4253968"/>
          </a:xfrm>
          <a:prstGeom prst="rect">
            <a:avLst/>
          </a:prstGeom>
        </p:spPr>
      </p:pic>
    </p:spTree>
    <p:extLst>
      <p:ext uri="{BB962C8B-B14F-4D97-AF65-F5344CB8AC3E}">
        <p14:creationId xmlns:p14="http://schemas.microsoft.com/office/powerpoint/2010/main" val="1796460039"/>
      </p:ext>
    </p:extLst>
  </p:cSld>
  <p:clrMapOvr>
    <a:masterClrMapping/>
  </p:clrMapOvr>
  <p:transition xmlns:p14="http://schemas.microsoft.com/office/powerpoint/2010/main" spd="slow">
    <p:wheel spokes="1"/>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Professional work</a:t>
            </a:r>
          </a:p>
        </p:txBody>
      </p:sp>
      <p:sp>
        <p:nvSpPr>
          <p:cNvPr id="3" name="Content Placeholder 2"/>
          <p:cNvSpPr>
            <a:spLocks noGrp="1"/>
          </p:cNvSpPr>
          <p:nvPr>
            <p:ph idx="1"/>
          </p:nvPr>
        </p:nvSpPr>
        <p:spPr/>
        <p:txBody>
          <a:bodyPr/>
          <a:lstStyle/>
          <a:p>
            <a:r>
              <a:rPr lang="en-US"/>
              <a:t>Basketball:</a:t>
            </a:r>
          </a:p>
        </p:txBody>
      </p:sp>
      <p:pic>
        <p:nvPicPr>
          <p:cNvPr id="5" name="Picture 4" descr="basketball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1671" y="1561881"/>
            <a:ext cx="3099132" cy="5185319"/>
          </a:xfrm>
          <a:prstGeom prst="rect">
            <a:avLst/>
          </a:prstGeom>
        </p:spPr>
      </p:pic>
    </p:spTree>
    <p:extLst>
      <p:ext uri="{BB962C8B-B14F-4D97-AF65-F5344CB8AC3E}">
        <p14:creationId xmlns:p14="http://schemas.microsoft.com/office/powerpoint/2010/main" val="1106133966"/>
      </p:ext>
    </p:extLst>
  </p:cSld>
  <p:clrMapOvr>
    <a:masterClrMapping/>
  </p:clrMapOvr>
  <p:transition xmlns:p14="http://schemas.microsoft.com/office/powerpoint/2010/main" spd="slow">
    <p:wheel spokes="1"/>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Professional work</a:t>
            </a:r>
          </a:p>
        </p:txBody>
      </p:sp>
      <p:sp>
        <p:nvSpPr>
          <p:cNvPr id="3" name="Content Placeholder 2"/>
          <p:cNvSpPr>
            <a:spLocks noGrp="1"/>
          </p:cNvSpPr>
          <p:nvPr>
            <p:ph idx="1"/>
          </p:nvPr>
        </p:nvSpPr>
        <p:spPr/>
        <p:txBody>
          <a:bodyPr/>
          <a:lstStyle/>
          <a:p>
            <a:r>
              <a:rPr lang="en-US"/>
              <a:t>Football:</a:t>
            </a:r>
          </a:p>
        </p:txBody>
      </p:sp>
      <p:pic>
        <p:nvPicPr>
          <p:cNvPr id="5" name="Picture 4" descr="football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9304" y="1551284"/>
            <a:ext cx="6592414" cy="4574879"/>
          </a:xfrm>
          <a:prstGeom prst="rect">
            <a:avLst/>
          </a:prstGeom>
        </p:spPr>
      </p:pic>
    </p:spTree>
    <p:extLst>
      <p:ext uri="{BB962C8B-B14F-4D97-AF65-F5344CB8AC3E}">
        <p14:creationId xmlns:p14="http://schemas.microsoft.com/office/powerpoint/2010/main" val="1732989717"/>
      </p:ext>
    </p:extLst>
  </p:cSld>
  <p:clrMapOvr>
    <a:masterClrMapping/>
  </p:clrMapOvr>
  <p:transition xmlns:p14="http://schemas.microsoft.com/office/powerpoint/2010/main" spd="slow">
    <p:wheel spokes="1"/>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Sports photo skills</a:t>
            </a:r>
          </a:p>
        </p:txBody>
      </p:sp>
      <p:sp>
        <p:nvSpPr>
          <p:cNvPr id="3" name="Content Placeholder 2"/>
          <p:cNvSpPr>
            <a:spLocks noGrp="1"/>
          </p:cNvSpPr>
          <p:nvPr>
            <p:ph idx="1"/>
          </p:nvPr>
        </p:nvSpPr>
        <p:spPr/>
        <p:txBody>
          <a:bodyPr/>
          <a:lstStyle/>
          <a:p>
            <a:pPr marL="0" indent="0">
              <a:buNone/>
            </a:pPr>
            <a:r>
              <a:rPr lang="en-US"/>
              <a:t>What you need to take good sports photos:</a:t>
            </a:r>
          </a:p>
          <a:p>
            <a:r>
              <a:rPr lang="en-US"/>
              <a:t>Good timing;</a:t>
            </a:r>
          </a:p>
          <a:p>
            <a:r>
              <a:rPr lang="en-US"/>
              <a:t>Quick reflexes;</a:t>
            </a:r>
          </a:p>
          <a:p>
            <a:r>
              <a:rPr lang="en-US"/>
              <a:t>Knowledge of the sport.</a:t>
            </a:r>
          </a:p>
        </p:txBody>
      </p:sp>
    </p:spTree>
    <p:extLst>
      <p:ext uri="{BB962C8B-B14F-4D97-AF65-F5344CB8AC3E}">
        <p14:creationId xmlns:p14="http://schemas.microsoft.com/office/powerpoint/2010/main" val="3263650490"/>
      </p:ext>
    </p:extLst>
  </p:cSld>
  <p:clrMapOvr>
    <a:masterClrMapping/>
  </p:clrMapOvr>
  <p:transition xmlns:p14="http://schemas.microsoft.com/office/powerpoint/2010/main" spd="slow">
    <p:wheel spokes="1"/>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Professional work</a:t>
            </a:r>
          </a:p>
        </p:txBody>
      </p:sp>
      <p:sp>
        <p:nvSpPr>
          <p:cNvPr id="3" name="Content Placeholder 2"/>
          <p:cNvSpPr>
            <a:spLocks noGrp="1"/>
          </p:cNvSpPr>
          <p:nvPr>
            <p:ph idx="1"/>
          </p:nvPr>
        </p:nvSpPr>
        <p:spPr/>
        <p:txBody>
          <a:bodyPr/>
          <a:lstStyle/>
          <a:p>
            <a:r>
              <a:rPr lang="en-US"/>
              <a:t>Football:</a:t>
            </a:r>
          </a:p>
        </p:txBody>
      </p:sp>
      <p:pic>
        <p:nvPicPr>
          <p:cNvPr id="5" name="Picture 4" descr="football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2393" y="1711455"/>
            <a:ext cx="4046110" cy="5146545"/>
          </a:xfrm>
          <a:prstGeom prst="rect">
            <a:avLst/>
          </a:prstGeom>
        </p:spPr>
      </p:pic>
    </p:spTree>
    <p:extLst>
      <p:ext uri="{BB962C8B-B14F-4D97-AF65-F5344CB8AC3E}">
        <p14:creationId xmlns:p14="http://schemas.microsoft.com/office/powerpoint/2010/main" val="1702605347"/>
      </p:ext>
    </p:extLst>
  </p:cSld>
  <p:clrMapOvr>
    <a:masterClrMapping/>
  </p:clrMapOvr>
  <p:transition xmlns:p14="http://schemas.microsoft.com/office/powerpoint/2010/main" spd="slow">
    <p:wheel spokes="1"/>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Professional work</a:t>
            </a:r>
          </a:p>
        </p:txBody>
      </p:sp>
      <p:sp>
        <p:nvSpPr>
          <p:cNvPr id="3" name="Content Placeholder 2"/>
          <p:cNvSpPr>
            <a:spLocks noGrp="1"/>
          </p:cNvSpPr>
          <p:nvPr>
            <p:ph idx="1"/>
          </p:nvPr>
        </p:nvSpPr>
        <p:spPr/>
        <p:txBody>
          <a:bodyPr/>
          <a:lstStyle/>
          <a:p>
            <a:r>
              <a:rPr lang="en-US"/>
              <a:t>Baseball:</a:t>
            </a:r>
          </a:p>
        </p:txBody>
      </p:sp>
      <p:pic>
        <p:nvPicPr>
          <p:cNvPr id="4" name="Picture 3" descr="baseball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1723" y="1828800"/>
            <a:ext cx="5771228" cy="4475194"/>
          </a:xfrm>
          <a:prstGeom prst="rect">
            <a:avLst/>
          </a:prstGeom>
        </p:spPr>
      </p:pic>
    </p:spTree>
    <p:extLst>
      <p:ext uri="{BB962C8B-B14F-4D97-AF65-F5344CB8AC3E}">
        <p14:creationId xmlns:p14="http://schemas.microsoft.com/office/powerpoint/2010/main" val="4063860338"/>
      </p:ext>
    </p:extLst>
  </p:cSld>
  <p:clrMapOvr>
    <a:masterClrMapping/>
  </p:clrMapOvr>
  <p:transition xmlns:p14="http://schemas.microsoft.com/office/powerpoint/2010/main" spd="slow">
    <p:wheel spokes="1"/>
  </p:transitio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Professional work</a:t>
            </a:r>
          </a:p>
        </p:txBody>
      </p:sp>
      <p:sp>
        <p:nvSpPr>
          <p:cNvPr id="3" name="Content Placeholder 2"/>
          <p:cNvSpPr>
            <a:spLocks noGrp="1"/>
          </p:cNvSpPr>
          <p:nvPr>
            <p:ph idx="1"/>
          </p:nvPr>
        </p:nvSpPr>
        <p:spPr/>
        <p:txBody>
          <a:bodyPr/>
          <a:lstStyle/>
          <a:p>
            <a:r>
              <a:rPr lang="en-US"/>
              <a:t>Sports feature:</a:t>
            </a:r>
          </a:p>
        </p:txBody>
      </p:sp>
      <p:pic>
        <p:nvPicPr>
          <p:cNvPr id="4" name="Picture 3" descr="sportsfeature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7390" y="1828800"/>
            <a:ext cx="5934014" cy="3937393"/>
          </a:xfrm>
          <a:prstGeom prst="rect">
            <a:avLst/>
          </a:prstGeom>
        </p:spPr>
      </p:pic>
    </p:spTree>
    <p:extLst>
      <p:ext uri="{BB962C8B-B14F-4D97-AF65-F5344CB8AC3E}">
        <p14:creationId xmlns:p14="http://schemas.microsoft.com/office/powerpoint/2010/main" val="2757141874"/>
      </p:ext>
    </p:extLst>
  </p:cSld>
  <p:clrMapOvr>
    <a:masterClrMapping/>
  </p:clrMapOvr>
  <p:transition xmlns:p14="http://schemas.microsoft.com/office/powerpoint/2010/main" spd="slow">
    <p:wheel spokes="1"/>
  </p:transitio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Professional work</a:t>
            </a:r>
          </a:p>
        </p:txBody>
      </p:sp>
      <p:sp>
        <p:nvSpPr>
          <p:cNvPr id="3" name="Content Placeholder 2"/>
          <p:cNvSpPr>
            <a:spLocks noGrp="1"/>
          </p:cNvSpPr>
          <p:nvPr>
            <p:ph idx="1"/>
          </p:nvPr>
        </p:nvSpPr>
        <p:spPr/>
        <p:txBody>
          <a:bodyPr/>
          <a:lstStyle/>
          <a:p>
            <a:r>
              <a:rPr lang="en-US"/>
              <a:t>Volleyball:</a:t>
            </a:r>
          </a:p>
        </p:txBody>
      </p:sp>
      <p:pic>
        <p:nvPicPr>
          <p:cNvPr id="5" name="Picture 4" descr="volleybal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9959" y="1579600"/>
            <a:ext cx="6390779" cy="4876546"/>
          </a:xfrm>
          <a:prstGeom prst="rect">
            <a:avLst/>
          </a:prstGeom>
        </p:spPr>
      </p:pic>
    </p:spTree>
    <p:extLst>
      <p:ext uri="{BB962C8B-B14F-4D97-AF65-F5344CB8AC3E}">
        <p14:creationId xmlns:p14="http://schemas.microsoft.com/office/powerpoint/2010/main" val="3698879789"/>
      </p:ext>
    </p:extLst>
  </p:cSld>
  <p:clrMapOvr>
    <a:masterClrMapping/>
  </p:clrMapOvr>
  <p:transition xmlns:p14="http://schemas.microsoft.com/office/powerpoint/2010/main" spd="slow">
    <p:wheel spokes="1"/>
  </p:transitio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Professional work</a:t>
            </a:r>
          </a:p>
        </p:txBody>
      </p:sp>
      <p:sp>
        <p:nvSpPr>
          <p:cNvPr id="3" name="Content Placeholder 2"/>
          <p:cNvSpPr>
            <a:spLocks noGrp="1"/>
          </p:cNvSpPr>
          <p:nvPr>
            <p:ph idx="1"/>
          </p:nvPr>
        </p:nvSpPr>
        <p:spPr/>
        <p:txBody>
          <a:bodyPr/>
          <a:lstStyle/>
          <a:p>
            <a:r>
              <a:rPr lang="en-US"/>
              <a:t>Wrestling:</a:t>
            </a:r>
          </a:p>
        </p:txBody>
      </p:sp>
      <p:pic>
        <p:nvPicPr>
          <p:cNvPr id="5" name="Picture 4" descr="wrestling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4162" y="1607663"/>
            <a:ext cx="6345469" cy="4901401"/>
          </a:xfrm>
          <a:prstGeom prst="rect">
            <a:avLst/>
          </a:prstGeom>
        </p:spPr>
      </p:pic>
    </p:spTree>
    <p:extLst>
      <p:ext uri="{BB962C8B-B14F-4D97-AF65-F5344CB8AC3E}">
        <p14:creationId xmlns:p14="http://schemas.microsoft.com/office/powerpoint/2010/main" val="2973479751"/>
      </p:ext>
    </p:extLst>
  </p:cSld>
  <p:clrMapOvr>
    <a:masterClrMapping/>
  </p:clrMapOvr>
  <p:transition xmlns:p14="http://schemas.microsoft.com/office/powerpoint/2010/main" spd="slow">
    <p:wheel spokes="1"/>
  </p:transitio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Professional work</a:t>
            </a:r>
          </a:p>
        </p:txBody>
      </p:sp>
      <p:sp>
        <p:nvSpPr>
          <p:cNvPr id="3" name="Content Placeholder 2"/>
          <p:cNvSpPr>
            <a:spLocks noGrp="1"/>
          </p:cNvSpPr>
          <p:nvPr>
            <p:ph idx="1"/>
          </p:nvPr>
        </p:nvSpPr>
        <p:spPr/>
        <p:txBody>
          <a:bodyPr/>
          <a:lstStyle/>
          <a:p>
            <a:r>
              <a:rPr lang="en-US"/>
              <a:t>Bull riding!:</a:t>
            </a:r>
          </a:p>
        </p:txBody>
      </p:sp>
      <p:pic>
        <p:nvPicPr>
          <p:cNvPr id="5" name="Picture 4" descr="bullridin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4865" y="1828800"/>
            <a:ext cx="6060634" cy="4599475"/>
          </a:xfrm>
          <a:prstGeom prst="rect">
            <a:avLst/>
          </a:prstGeom>
        </p:spPr>
      </p:pic>
    </p:spTree>
    <p:extLst>
      <p:ext uri="{BB962C8B-B14F-4D97-AF65-F5344CB8AC3E}">
        <p14:creationId xmlns:p14="http://schemas.microsoft.com/office/powerpoint/2010/main" val="2177087979"/>
      </p:ext>
    </p:extLst>
  </p:cSld>
  <p:clrMapOvr>
    <a:masterClrMapping/>
  </p:clrMapOvr>
  <p:transition xmlns:p14="http://schemas.microsoft.com/office/powerpoint/2010/main" spd="slow">
    <p:wheel spokes="1"/>
  </p:transitio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Professional Work</a:t>
            </a:r>
          </a:p>
        </p:txBody>
      </p:sp>
      <p:sp>
        <p:nvSpPr>
          <p:cNvPr id="3" name="Content Placeholder 2"/>
          <p:cNvSpPr>
            <a:spLocks noGrp="1"/>
          </p:cNvSpPr>
          <p:nvPr>
            <p:ph idx="1"/>
          </p:nvPr>
        </p:nvSpPr>
        <p:spPr/>
        <p:txBody>
          <a:bodyPr/>
          <a:lstStyle/>
          <a:p>
            <a:r>
              <a:rPr lang="en-US"/>
              <a:t>Many sports photos end up published in black and white.</a:t>
            </a:r>
          </a:p>
        </p:txBody>
      </p:sp>
      <p:pic>
        <p:nvPicPr>
          <p:cNvPr id="4" name="Picture 3" descr="footballbandw.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6721" y="2598002"/>
            <a:ext cx="4783283" cy="4044967"/>
          </a:xfrm>
          <a:prstGeom prst="rect">
            <a:avLst/>
          </a:prstGeom>
        </p:spPr>
      </p:pic>
    </p:spTree>
    <p:extLst>
      <p:ext uri="{BB962C8B-B14F-4D97-AF65-F5344CB8AC3E}">
        <p14:creationId xmlns:p14="http://schemas.microsoft.com/office/powerpoint/2010/main" val="3227206244"/>
      </p:ext>
    </p:extLst>
  </p:cSld>
  <p:clrMapOvr>
    <a:masterClrMapping/>
  </p:clrMapOvr>
  <p:transition xmlns:p14="http://schemas.microsoft.com/office/powerpoint/2010/main" spd="slow">
    <p:wheel spokes="1"/>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YOur sports</a:t>
            </a:r>
          </a:p>
        </p:txBody>
      </p:sp>
      <p:sp>
        <p:nvSpPr>
          <p:cNvPr id="3" name="Content Placeholder 2"/>
          <p:cNvSpPr>
            <a:spLocks noGrp="1"/>
          </p:cNvSpPr>
          <p:nvPr>
            <p:ph idx="1"/>
          </p:nvPr>
        </p:nvSpPr>
        <p:spPr/>
        <p:txBody>
          <a:bodyPr/>
          <a:lstStyle/>
          <a:p>
            <a:r>
              <a:rPr lang="en-US"/>
              <a:t>What is your favorite sport, and what tips could you offer to a photographer interested in shooting photos of that sport?</a:t>
            </a:r>
          </a:p>
        </p:txBody>
      </p:sp>
      <p:pic>
        <p:nvPicPr>
          <p:cNvPr id="4" name="Picture 3" descr="sport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34740"/>
            <a:ext cx="9144000" cy="2096387"/>
          </a:xfrm>
          <a:prstGeom prst="rect">
            <a:avLst/>
          </a:prstGeom>
        </p:spPr>
      </p:pic>
    </p:spTree>
    <p:extLst>
      <p:ext uri="{BB962C8B-B14F-4D97-AF65-F5344CB8AC3E}">
        <p14:creationId xmlns:p14="http://schemas.microsoft.com/office/powerpoint/2010/main" val="229279377"/>
      </p:ext>
    </p:extLst>
  </p:cSld>
  <p:clrMapOvr>
    <a:masterClrMapping/>
  </p:clrMapOvr>
  <p:transition xmlns:p14="http://schemas.microsoft.com/office/powerpoint/2010/main" spd="slow">
    <p:wheel spokes="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High school</a:t>
            </a:r>
          </a:p>
        </p:txBody>
      </p:sp>
      <p:sp>
        <p:nvSpPr>
          <p:cNvPr id="3" name="Content Placeholder 2"/>
          <p:cNvSpPr>
            <a:spLocks noGrp="1"/>
          </p:cNvSpPr>
          <p:nvPr>
            <p:ph idx="1"/>
          </p:nvPr>
        </p:nvSpPr>
        <p:spPr/>
        <p:txBody>
          <a:bodyPr/>
          <a:lstStyle/>
          <a:p>
            <a:pPr marL="0" indent="0">
              <a:buNone/>
            </a:pPr>
            <a:r>
              <a:rPr lang="en-US"/>
              <a:t>It’s usually easiest to practice sports photography at the high-school level. </a:t>
            </a:r>
          </a:p>
          <a:p>
            <a:r>
              <a:rPr lang="en-US"/>
              <a:t>It’s less formal, so you can move around more.</a:t>
            </a:r>
          </a:p>
          <a:p>
            <a:r>
              <a:rPr lang="en-US"/>
              <a:t>It’s easier to get press passes so you can stand on the sidelines closer to the action.</a:t>
            </a:r>
          </a:p>
          <a:p>
            <a:r>
              <a:rPr lang="en-US"/>
              <a:t>You’ll face fewer rules and limits.</a:t>
            </a:r>
          </a:p>
        </p:txBody>
      </p:sp>
    </p:spTree>
    <p:extLst>
      <p:ext uri="{BB962C8B-B14F-4D97-AF65-F5344CB8AC3E}">
        <p14:creationId xmlns:p14="http://schemas.microsoft.com/office/powerpoint/2010/main" val="1355687156"/>
      </p:ext>
    </p:extLst>
  </p:cSld>
  <p:clrMapOvr>
    <a:masterClrMapping/>
  </p:clrMapOvr>
  <p:transition xmlns:p14="http://schemas.microsoft.com/office/powerpoint/2010/main" spd="slow">
    <p:wheel spokes="1"/>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Basic sport shots</a:t>
            </a:r>
          </a:p>
        </p:txBody>
      </p:sp>
      <p:sp>
        <p:nvSpPr>
          <p:cNvPr id="3" name="Content Placeholder 2"/>
          <p:cNvSpPr>
            <a:spLocks noGrp="1"/>
          </p:cNvSpPr>
          <p:nvPr>
            <p:ph idx="1"/>
          </p:nvPr>
        </p:nvSpPr>
        <p:spPr/>
        <p:txBody>
          <a:bodyPr/>
          <a:lstStyle/>
          <a:p>
            <a:pPr marL="0" indent="0">
              <a:buNone/>
            </a:pPr>
            <a:r>
              <a:rPr lang="en-US"/>
              <a:t>Most sports photojournalism falls into two categories:</a:t>
            </a:r>
          </a:p>
          <a:p>
            <a:r>
              <a:rPr lang="en-US"/>
              <a:t>Action.</a:t>
            </a:r>
          </a:p>
          <a:p>
            <a:r>
              <a:rPr lang="en-US"/>
              <a:t>Feature.</a:t>
            </a:r>
          </a:p>
        </p:txBody>
      </p:sp>
      <p:pic>
        <p:nvPicPr>
          <p:cNvPr id="4" name="Picture 3" descr="basketbal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4274" y="2680822"/>
            <a:ext cx="5998814" cy="3894392"/>
          </a:xfrm>
          <a:prstGeom prst="rect">
            <a:avLst/>
          </a:prstGeom>
        </p:spPr>
      </p:pic>
    </p:spTree>
    <p:extLst>
      <p:ext uri="{BB962C8B-B14F-4D97-AF65-F5344CB8AC3E}">
        <p14:creationId xmlns:p14="http://schemas.microsoft.com/office/powerpoint/2010/main" val="1948543567"/>
      </p:ext>
    </p:extLst>
  </p:cSld>
  <p:clrMapOvr>
    <a:masterClrMapping/>
  </p:clrMapOvr>
  <p:transition xmlns:p14="http://schemas.microsoft.com/office/powerpoint/2010/main" spd="slow">
    <p:wheel spokes="1"/>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Action photos</a:t>
            </a:r>
          </a:p>
        </p:txBody>
      </p:sp>
      <p:sp>
        <p:nvSpPr>
          <p:cNvPr id="3" name="Content Placeholder 2"/>
          <p:cNvSpPr>
            <a:spLocks noGrp="1"/>
          </p:cNvSpPr>
          <p:nvPr>
            <p:ph idx="1"/>
          </p:nvPr>
        </p:nvSpPr>
        <p:spPr/>
        <p:txBody>
          <a:bodyPr/>
          <a:lstStyle/>
          <a:p>
            <a:r>
              <a:rPr lang="en-US"/>
              <a:t>Action sports photos are most common. Obviously, these are photos of people playing the sport.</a:t>
            </a:r>
          </a:p>
          <a:p>
            <a:r>
              <a:rPr lang="en-US"/>
              <a:t>In these shots you’re looking for the significant movement, the key play, the key players.</a:t>
            </a:r>
          </a:p>
          <a:p>
            <a:r>
              <a:rPr lang="en-US"/>
              <a:t>Great images are all right, but what sports editors really want is a key player making a key play. And that’s not so easy to get.</a:t>
            </a:r>
          </a:p>
        </p:txBody>
      </p:sp>
      <p:pic>
        <p:nvPicPr>
          <p:cNvPr id="4" name="Picture 3" descr="footbal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7592" y="4745246"/>
            <a:ext cx="2936663" cy="1931113"/>
          </a:xfrm>
          <a:prstGeom prst="rect">
            <a:avLst/>
          </a:prstGeom>
        </p:spPr>
      </p:pic>
    </p:spTree>
    <p:extLst>
      <p:ext uri="{BB962C8B-B14F-4D97-AF65-F5344CB8AC3E}">
        <p14:creationId xmlns:p14="http://schemas.microsoft.com/office/powerpoint/2010/main" val="2148777888"/>
      </p:ext>
    </p:extLst>
  </p:cSld>
  <p:clrMapOvr>
    <a:masterClrMapping/>
  </p:clrMapOvr>
  <p:transition xmlns:p14="http://schemas.microsoft.com/office/powerpoint/2010/main" spd="slow">
    <p:wheel spokes="1"/>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Feature photos</a:t>
            </a:r>
          </a:p>
        </p:txBody>
      </p:sp>
      <p:sp>
        <p:nvSpPr>
          <p:cNvPr id="3" name="Content Placeholder 2"/>
          <p:cNvSpPr>
            <a:spLocks noGrp="1"/>
          </p:cNvSpPr>
          <p:nvPr>
            <p:ph idx="1"/>
          </p:nvPr>
        </p:nvSpPr>
        <p:spPr/>
        <p:txBody>
          <a:bodyPr/>
          <a:lstStyle/>
          <a:p>
            <a:r>
              <a:rPr lang="en-US"/>
              <a:t>Sports features emphasize the environment, the ambience.</a:t>
            </a:r>
          </a:p>
          <a:p>
            <a:r>
              <a:rPr lang="en-US"/>
              <a:t>They include warm-up pictures, victory/defeat pictures, fans and coaches. Most sports photographers try to hang around a little while after the game, if possible, to capture these.</a:t>
            </a:r>
          </a:p>
        </p:txBody>
      </p:sp>
      <p:pic>
        <p:nvPicPr>
          <p:cNvPr id="4" name="Picture 3" descr="sportsfeatur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6283" y="4328975"/>
            <a:ext cx="3566668" cy="2379301"/>
          </a:xfrm>
          <a:prstGeom prst="rect">
            <a:avLst/>
          </a:prstGeom>
        </p:spPr>
      </p:pic>
    </p:spTree>
    <p:extLst>
      <p:ext uri="{BB962C8B-B14F-4D97-AF65-F5344CB8AC3E}">
        <p14:creationId xmlns:p14="http://schemas.microsoft.com/office/powerpoint/2010/main" val="1144747609"/>
      </p:ext>
    </p:extLst>
  </p:cSld>
  <p:clrMapOvr>
    <a:masterClrMapping/>
  </p:clrMapOvr>
  <p:transition xmlns:p14="http://schemas.microsoft.com/office/powerpoint/2010/main" spd="slow">
    <p:wheel spokes="1"/>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Photo positioning</a:t>
            </a:r>
          </a:p>
        </p:txBody>
      </p:sp>
      <p:sp>
        <p:nvSpPr>
          <p:cNvPr id="3" name="Content Placeholder 2"/>
          <p:cNvSpPr>
            <a:spLocks noGrp="1"/>
          </p:cNvSpPr>
          <p:nvPr>
            <p:ph idx="1"/>
          </p:nvPr>
        </p:nvSpPr>
        <p:spPr/>
        <p:txBody>
          <a:bodyPr/>
          <a:lstStyle/>
          <a:p>
            <a:r>
              <a:rPr lang="en-US" dirty="0"/>
              <a:t>Presuming you know the sport, you’ll know where to position yourself for the key play, and </a:t>
            </a:r>
            <a:r>
              <a:rPr lang="en-US" dirty="0" smtClean="0"/>
              <a:t>which player to </a:t>
            </a:r>
            <a:r>
              <a:rPr lang="en-US" dirty="0"/>
              <a:t>focus on.</a:t>
            </a:r>
          </a:p>
          <a:p>
            <a:r>
              <a:rPr lang="en-US" dirty="0"/>
              <a:t>In sports photography knowledge is usually more important than sophisticated equipment.</a:t>
            </a:r>
          </a:p>
          <a:p>
            <a:r>
              <a:rPr lang="en-US" dirty="0"/>
              <a:t>Lots of good sports photos can be taken with an average DSLR. Of course, some can’t, either.</a:t>
            </a:r>
          </a:p>
        </p:txBody>
      </p:sp>
    </p:spTree>
    <p:extLst>
      <p:ext uri="{BB962C8B-B14F-4D97-AF65-F5344CB8AC3E}">
        <p14:creationId xmlns:p14="http://schemas.microsoft.com/office/powerpoint/2010/main" val="3318809885"/>
      </p:ext>
    </p:extLst>
  </p:cSld>
  <p:clrMapOvr>
    <a:masterClrMapping/>
  </p:clrMapOvr>
  <p:transition xmlns:p14="http://schemas.microsoft.com/office/powerpoint/2010/main" spd="slow">
    <p:wheel spokes="1"/>
  </p:transitio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recedent">
  <a:themeElements>
    <a:clrScheme name="Precedent">
      <a:dk1>
        <a:srgbClr val="921F07"/>
      </a:dk1>
      <a:lt1>
        <a:sysClr val="window" lastClr="FFFFFF"/>
      </a:lt1>
      <a:dk2>
        <a:srgbClr val="333333"/>
      </a:dk2>
      <a:lt2>
        <a:srgbClr val="E5E5D3"/>
      </a:lt2>
      <a:accent1>
        <a:srgbClr val="993232"/>
      </a:accent1>
      <a:accent2>
        <a:srgbClr val="9B6C34"/>
      </a:accent2>
      <a:accent3>
        <a:srgbClr val="736C5D"/>
      </a:accent3>
      <a:accent4>
        <a:srgbClr val="C9972B"/>
      </a:accent4>
      <a:accent5>
        <a:srgbClr val="C95F2B"/>
      </a:accent5>
      <a:accent6>
        <a:srgbClr val="8F7A05"/>
      </a:accent6>
      <a:hlink>
        <a:srgbClr val="933926"/>
      </a:hlink>
      <a:folHlink>
        <a:srgbClr val="916019"/>
      </a:folHlink>
    </a:clrScheme>
    <a:fontScheme name="Precedent">
      <a:majorFont>
        <a:latin typeface="Perpetua Titling MT"/>
        <a:ea typeface=""/>
        <a:cs typeface=""/>
        <a:font script="Jpan" typeface="ＭＳ Ｐ明朝"/>
      </a:majorFont>
      <a:minorFont>
        <a:latin typeface="Calisto MT"/>
        <a:ea typeface=""/>
        <a:cs typeface=""/>
        <a:font script="Jpan" typeface="ＭＳ Ｐ明朝"/>
      </a:minorFont>
    </a:fontScheme>
    <a:fmtScheme name="Precedent">
      <a:fillStyleLst>
        <a:solidFill>
          <a:schemeClr val="phClr"/>
        </a:solidFill>
        <a:gradFill rotWithShape="1">
          <a:gsLst>
            <a:gs pos="0">
              <a:schemeClr val="phClr">
                <a:tint val="100000"/>
                <a:shade val="90000"/>
                <a:satMod val="135000"/>
              </a:schemeClr>
            </a:gs>
            <a:gs pos="100000">
              <a:schemeClr val="phClr">
                <a:tint val="100000"/>
                <a:shade val="30000"/>
                <a:satMod val="135000"/>
              </a:schemeClr>
            </a:gs>
          </a:gsLst>
          <a:path path="circle">
            <a:fillToRect l="70000" t="10000" b="70000"/>
          </a:path>
        </a:gradFill>
        <a:blipFill rotWithShape="1">
          <a:blip xmlns:r="http://schemas.openxmlformats.org/officeDocument/2006/relationships" r:embed="rId1">
            <a:duotone>
              <a:schemeClr val="phClr">
                <a:shade val="10000"/>
                <a:satMod val="135000"/>
              </a:schemeClr>
              <a:schemeClr val="phClr">
                <a:satMod val="150000"/>
                <a:lumMod val="110000"/>
              </a:schemeClr>
            </a:duotone>
          </a:blip>
          <a:stretch/>
        </a:blipFill>
      </a:fillStyleLst>
      <a:lnStyleLst>
        <a:ln w="12700" cap="flat" cmpd="sng" algn="ctr">
          <a:solidFill>
            <a:schemeClr val="phClr">
              <a:shade val="95000"/>
              <a:satMod val="105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a:effectStyle>
        <a:effectStyle>
          <a:effectLst>
            <a:innerShdw blurRad="127000" dist="38100" dir="13200000">
              <a:srgbClr val="000000">
                <a:alpha val="75000"/>
              </a:srgbClr>
            </a:innerShdw>
            <a:outerShdw blurRad="38100" dist="12700" dir="1800000" sx="101000" sy="101000" rotWithShape="0">
              <a:srgbClr val="000000">
                <a:alpha val="40000"/>
              </a:srgbClr>
            </a:outerShdw>
            <a:reflection blurRad="127000" stA="25000" endPos="30000" dist="12700" dir="5400000" sy="-100000" rotWithShape="0"/>
          </a:effectLst>
          <a:scene3d>
            <a:camera prst="orthographicFront">
              <a:rot lat="0" lon="0" rev="0"/>
            </a:camera>
            <a:lightRig rig="twoPt" dir="t">
              <a:rot lat="0" lon="0" rev="1200000"/>
            </a:lightRig>
          </a:scene3d>
          <a:sp3d>
            <a:bevelT w="0" h="0"/>
          </a:sp3d>
        </a:effectStyle>
      </a:effectStyleLst>
      <a:bgFillStyleLst>
        <a:solidFill>
          <a:schemeClr val="phClr"/>
        </a:solidFill>
        <a:gradFill rotWithShape="1">
          <a:gsLst>
            <a:gs pos="0">
              <a:schemeClr val="phClr">
                <a:tint val="100000"/>
                <a:shade val="90000"/>
                <a:satMod val="135000"/>
              </a:schemeClr>
            </a:gs>
            <a:gs pos="100000">
              <a:schemeClr val="phClr">
                <a:shade val="30000"/>
                <a:satMod val="150000"/>
              </a:schemeClr>
            </a:gs>
          </a:gsLst>
          <a:path path="circle">
            <a:fillToRect t="10000" r="70000" b="70000"/>
          </a:path>
        </a:gradFill>
        <a:blipFill rotWithShape="1">
          <a:blip xmlns:r="http://schemas.openxmlformats.org/officeDocument/2006/relationships" r:embed="rId2">
            <a:duotone>
              <a:schemeClr val="phClr">
                <a:shade val="10000"/>
                <a:satMod val="130000"/>
                <a:lumMod val="80000"/>
              </a:schemeClr>
              <a:schemeClr val="phClr">
                <a:satMod val="15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Precedent.thmx</Template>
  <TotalTime>427</TotalTime>
  <Words>2018</Words>
  <Application>Microsoft Macintosh PowerPoint</Application>
  <PresentationFormat>On-screen Show (4:3)</PresentationFormat>
  <Paragraphs>156</Paragraphs>
  <Slides>47</Slides>
  <Notes>0</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Precedent</vt:lpstr>
      <vt:lpstr>Sports</vt:lpstr>
      <vt:lpstr>Sports variety</vt:lpstr>
      <vt:lpstr>Sports possibilities</vt:lpstr>
      <vt:lpstr>Sports photo skills</vt:lpstr>
      <vt:lpstr>High school</vt:lpstr>
      <vt:lpstr>Basic sport shots</vt:lpstr>
      <vt:lpstr>Action photos</vt:lpstr>
      <vt:lpstr>Feature photos</vt:lpstr>
      <vt:lpstr>Photo positioning</vt:lpstr>
      <vt:lpstr>Equipment</vt:lpstr>
      <vt:lpstr>Equipment</vt:lpstr>
      <vt:lpstr>Monopods</vt:lpstr>
      <vt:lpstr>Chest pods</vt:lpstr>
      <vt:lpstr>Burst mode</vt:lpstr>
      <vt:lpstr>A general approach</vt:lpstr>
      <vt:lpstr>A general approach</vt:lpstr>
      <vt:lpstr>A general approach</vt:lpstr>
      <vt:lpstr>A general approach</vt:lpstr>
      <vt:lpstr>A general approach</vt:lpstr>
      <vt:lpstr>Sharp pictures</vt:lpstr>
      <vt:lpstr>Sharp pictures</vt:lpstr>
      <vt:lpstr>Football</vt:lpstr>
      <vt:lpstr>Football</vt:lpstr>
      <vt:lpstr>Football</vt:lpstr>
      <vt:lpstr>Football</vt:lpstr>
      <vt:lpstr>Football: night</vt:lpstr>
      <vt:lpstr>Baseball</vt:lpstr>
      <vt:lpstr>Baseball</vt:lpstr>
      <vt:lpstr>baseball</vt:lpstr>
      <vt:lpstr>Basketball</vt:lpstr>
      <vt:lpstr>basketball</vt:lpstr>
      <vt:lpstr>Basketball</vt:lpstr>
      <vt:lpstr>basketball</vt:lpstr>
      <vt:lpstr>Basketball</vt:lpstr>
      <vt:lpstr>Best practices</vt:lpstr>
      <vt:lpstr>Best practices</vt:lpstr>
      <vt:lpstr>Professional work</vt:lpstr>
      <vt:lpstr>Professional work</vt:lpstr>
      <vt:lpstr>Professional work</vt:lpstr>
      <vt:lpstr>Professional work</vt:lpstr>
      <vt:lpstr>Professional work</vt:lpstr>
      <vt:lpstr>Professional work</vt:lpstr>
      <vt:lpstr>Professional work</vt:lpstr>
      <vt:lpstr>Professional work</vt:lpstr>
      <vt:lpstr>Professional work</vt:lpstr>
      <vt:lpstr>Professional Work</vt:lpstr>
      <vt:lpstr>YOur sports</vt:lpstr>
    </vt:vector>
  </TitlesOfParts>
  <Company>NDSU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Sports</dc:title>
  <dc:creator>Ross Collins</dc:creator>
  <cp:lastModifiedBy>Ross Collins</cp:lastModifiedBy>
  <cp:revision>65</cp:revision>
  <dcterms:created xsi:type="dcterms:W3CDTF">2012-03-22T14:55:48Z</dcterms:created>
  <dcterms:modified xsi:type="dcterms:W3CDTF">2014-05-01T21:19:44Z</dcterms:modified>
</cp:coreProperties>
</file>